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4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18288000" cy="10287000"/>
  <p:notesSz cx="10287000" cy="18288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6" roundtripDataSignature="AMtx7miwnPi8QKIHrbZYIhy3iyoE3zL0N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850" y="6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customschemas.google.com/relationships/presentationmetadata" Target="metadata"/><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00.png>
</file>

<file path=ppt/media/image101.png>
</file>

<file path=ppt/media/image102.png>
</file>

<file path=ppt/media/image103.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4457700" cy="91757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4" name="Google Shape;4;n"/>
          <p:cNvSpPr txBox="1">
            <a:spLocks noGrp="1"/>
          </p:cNvSpPr>
          <p:nvPr>
            <p:ph type="dt" idx="10"/>
          </p:nvPr>
        </p:nvSpPr>
        <p:spPr>
          <a:xfrm>
            <a:off x="5827713" y="0"/>
            <a:ext cx="4457700" cy="917575"/>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5" name="Google Shape;5;n"/>
          <p:cNvSpPr>
            <a:spLocks noGrp="1" noRot="1" noChangeAspect="1"/>
          </p:cNvSpPr>
          <p:nvPr>
            <p:ph type="sldImg" idx="3"/>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L="914400" marR="0" lvl="1"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2pPr>
            <a:lvl3pPr marL="1371600" marR="0" lvl="2"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3pPr>
            <a:lvl4pPr marL="1828800" marR="0" lvl="3"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4pPr>
            <a:lvl5pPr marL="2286000" marR="0" lvl="4"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5pPr>
            <a:lvl6pPr marL="2743200" marR="0" lvl="5"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6pPr>
            <a:lvl7pPr marL="3200400" marR="0" lvl="6"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7pPr>
            <a:lvl8pPr marL="3657600" marR="0" lvl="7"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8pPr>
            <a:lvl9pPr marL="4114800" marR="0" lvl="8"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9pPr>
          </a:lstStyle>
          <a:p>
            <a:endParaRPr/>
          </a:p>
        </p:txBody>
      </p:sp>
      <p:sp>
        <p:nvSpPr>
          <p:cNvPr id="7" name="Google Shape;7;n"/>
          <p:cNvSpPr txBox="1">
            <a:spLocks noGrp="1"/>
          </p:cNvSpPr>
          <p:nvPr>
            <p:ph type="ftr" idx="11"/>
          </p:nvPr>
        </p:nvSpPr>
        <p:spPr>
          <a:xfrm>
            <a:off x="0" y="17372013"/>
            <a:ext cx="4457700" cy="9159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8" name="Google Shape;8;n"/>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Malgun Gothic"/>
                <a:ea typeface="Malgun Gothic"/>
                <a:cs typeface="Malgun Gothic"/>
                <a:sym typeface="Malgun Gothic"/>
              </a:rPr>
              <a:t>‹#›</a:t>
            </a:fld>
            <a:endParaRPr sz="1200" b="0" i="0" u="none" strike="noStrike" cap="none">
              <a:solidFill>
                <a:schemeClr val="dk1"/>
              </a:solidFill>
              <a:latin typeface="Malgun Gothic"/>
              <a:ea typeface="Malgun Gothic"/>
              <a:cs typeface="Malgun Gothic"/>
              <a:sym typeface="Malgun Gothic"/>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2f6e7c2fd64_0_5: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6" name="Google Shape;266;g2f6e7c2fd64_0_5: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10: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9" name="Google Shape;279;p10: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11: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2" name="Google Shape;312;p11: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12: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5" name="Google Shape;335;p12: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13: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7" name="Google Shape;347;p13: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14: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0" name="Google Shape;360;p14: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p15: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9" name="Google Shape;389;p15: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16: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8" name="Google Shape;418;p16: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p17: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7" name="Google Shape;447;p17: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8" name="Google Shape;448;p17: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Malgun Gothic"/>
              <a:buNone/>
            </a:pPr>
            <a:fld id="{00000000-1234-1234-1234-123412341234}" type="slidenum">
              <a:rPr lang="en-US" sz="1200" b="0" i="0" u="none" strike="noStrike" cap="none">
                <a:solidFill>
                  <a:srgbClr val="000000"/>
                </a:solidFill>
                <a:latin typeface="Malgun Gothic"/>
                <a:ea typeface="Malgun Gothic"/>
                <a:cs typeface="Malgun Gothic"/>
                <a:sym typeface="Malgun Gothic"/>
              </a:rPr>
              <a:t>18</a:t>
            </a:fld>
            <a:endParaRPr sz="1200" b="0" i="0" u="none" strike="noStrike" cap="none">
              <a:solidFill>
                <a:srgbClr val="000000"/>
              </a:solidFill>
              <a:latin typeface="Malgun Gothic"/>
              <a:ea typeface="Malgun Gothic"/>
              <a:cs typeface="Malgun Gothic"/>
              <a:sym typeface="Malgun Gothic"/>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2f6fb02ea64_2_0: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7" name="Google Shape;477;g2f6fb02ea64_2_0: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2f6fb02ea64_2_22: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8" name="Google Shape;498;g2f6fb02ea64_2_22: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f6fb02ea64_2_43: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0" name="Google Shape;520;g2f6fb02ea64_2_43: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2f6fb02ea64_2_64: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2" name="Google Shape;542;g2f6fb02ea64_2_64: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3" name="Google Shape;543;g2f6fb02ea64_2_64: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p18: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5" name="Google Shape;565;p18: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p19: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9" name="Google Shape;589;p19: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p20: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8" name="Google Shape;608;p20: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p21: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7" name="Google Shape;637;p21: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이 프로젝트는 RoBERTa를 사용하여 데이터 전처리를 진행했다. Roberta는 Transformer를 기반으로 개발된 BERT 모델의</a:t>
            </a:r>
            <a:endParaRPr/>
          </a:p>
          <a:p>
            <a:pPr marL="0" lvl="0" indent="0" algn="l" rtl="0">
              <a:spcBef>
                <a:spcPts val="0"/>
              </a:spcBef>
              <a:spcAft>
                <a:spcPts val="0"/>
              </a:spcAft>
              <a:buNone/>
            </a:pPr>
            <a:r>
              <a:rPr lang="en-US"/>
              <a:t>구조를 기반으로 하고 있고 Transformer의 인코더 구조를 사용하고 있습니다. 로바트는 BERT에 비해 더 많은 데이터로 훈련이 되었고 마스킹 된 언어 모델링의 마스크 비율을 조정하여 더 많은 단어를 동적으로 마스킹 하여 문맥을 파악하는 데 있어 좋은 성능을 보이고 이를 통해 학습의 일반화 성능과 다양성을 향상시켰습니다. 가짜 뉴스 탐지에 있어서 단어도 중요하지만 문맥을 파악하는 것 또한 중요하기에 프로젝트 데이터 전처리 모델로 로바트를 선정하게 되었습니다.</a:t>
            </a:r>
            <a:endParaRPr/>
          </a:p>
        </p:txBody>
      </p:sp>
      <p:sp>
        <p:nvSpPr>
          <p:cNvPr id="638" name="Google Shape;638;p21: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p22: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5" name="Google Shape;685;p22: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모델 훈련에 있어서 사용한 모델은 RNN과 RNN Base인 LSTM과 BILSTM을 사용했습니다. 먼저 RNN은 시간 순서가 있는 데이터인 시퀀스 데이터 처리에 있어서 강점이 있어 NLP 작업에서 많이 사용됩니다. RNN은 순환 구조를 가지고 있어서 이전 단계의 출력을 현재 시간의 입력으로 사용합니다. 이러한 순환 구조는 RNN이 시퀀스 데이터의 시간적 의존성을 모델링 할 수 있게 합니다. 하지만 RNN은 장기 의존성 문제, 기울기 소멸, 학습 속도, 복잡한 구조, 메모리 제한의 한계를 가지고 있습니다.</a:t>
            </a:r>
            <a:endParaRPr/>
          </a:p>
          <a:p>
            <a:pPr marL="0" lvl="0" indent="0" algn="l" rtl="0">
              <a:spcBef>
                <a:spcPts val="0"/>
              </a:spcBef>
              <a:spcAft>
                <a:spcPts val="0"/>
              </a:spcAft>
              <a:buNone/>
            </a:pPr>
            <a:r>
              <a:rPr lang="en-US"/>
              <a:t>RNN의 이러한 단점을 보안한 모델이 바로 LSTM과 BILSTM입니다. </a:t>
            </a:r>
            <a:endParaRPr/>
          </a:p>
        </p:txBody>
      </p:sp>
      <p:sp>
        <p:nvSpPr>
          <p:cNvPr id="686" name="Google Shape;686;p22: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p23: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8" name="Google Shape;738;p23: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LSTM과 BILSTM은 시컨스 데이터를 장기 의존성 문제를 해결하여 학습을 진행할 수 있는 RNN Base 모델입니다. </a:t>
            </a:r>
            <a:endParaRPr/>
          </a:p>
          <a:p>
            <a:pPr marL="0" lvl="0" indent="0" algn="l" rtl="0">
              <a:spcBef>
                <a:spcPts val="0"/>
              </a:spcBef>
              <a:spcAft>
                <a:spcPts val="0"/>
              </a:spcAft>
              <a:buNone/>
            </a:pPr>
            <a:r>
              <a:rPr lang="en-US"/>
              <a:t>LSTM은 입력 게이트, 망각 게이트, 출력 게이트로 구성이 ＂셀”을 사용하여 과거의 정보가 소멸되지 않고 모델 학습을 진행할 수 있습니다. 그리고 BI LSTM은 LSTM에 양방향성을 입힌 모델입니다. LSTM이 양방향성을 가지게 되면서 현재 시간대 전후의 정보를 참고하여 데이터를 처리할 수 있기 때문에 더 효과적인 모델 훈련을 진행할 수 있습니다. LSTM과 BILSTM은 NLP 작업에서 많은 강점들을 가지고 있기 때문에 본 프로젝트에서도 LSTM과 BILSTM을 사용하였습니다</a:t>
            </a:r>
            <a:endParaRPr/>
          </a:p>
        </p:txBody>
      </p:sp>
      <p:sp>
        <p:nvSpPr>
          <p:cNvPr id="739" name="Google Shape;739;p23: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p24: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7" name="Google Shape;777;p24: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다음으로는 모델 학습을 위해 설정한 파라미터입니다. Default에서 조정이 있었던 파라미터는 학습률,옵티마이저, 드랍 아웃, 에폭 그리고 배치 사이즈 입니다. 해당 파라미터들은 보고 계신 값들로 초기화 되어 모델 훈련이 진행되었습니다 드랍 아웃은 모델 훈련 과정에서 발생할 수 있는 과적합을 방지하기 위해 사용하였습니다</a:t>
            </a:r>
            <a:endParaRPr/>
          </a:p>
        </p:txBody>
      </p:sp>
      <p:sp>
        <p:nvSpPr>
          <p:cNvPr id="778" name="Google Shape;778;p24: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3: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0" name="Google Shape;120;p3: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2f6abff2f19_3_6: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a:t>모델 학습 후, 두 가지 test 데이터를 활용하여 검증하였습니다. 첫 번째 test 데이터는 label이 real, fake인 뉴스 기사가 1:1 비율로 포함된 데이터이며, 두 번째 test 데이터는 fake news로만 구성된 데이터입니다.</a:t>
            </a:r>
            <a:endParaRPr/>
          </a:p>
          <a:p>
            <a:pPr marL="0" lvl="0" indent="0" algn="l" rtl="0">
              <a:spcBef>
                <a:spcPts val="1200"/>
              </a:spcBef>
              <a:spcAft>
                <a:spcPts val="0"/>
              </a:spcAft>
              <a:buNone/>
            </a:pPr>
            <a:endParaRPr/>
          </a:p>
        </p:txBody>
      </p:sp>
      <p:sp>
        <p:nvSpPr>
          <p:cNvPr id="822" name="Google Shape;822;g2f6abff2f19_3_6: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28375f668c7_0_86: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6" name="Google Shape;836;g28375f668c7_0_86: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p29: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000">
                <a:latin typeface="Arial"/>
                <a:ea typeface="Arial"/>
                <a:cs typeface="Arial"/>
                <a:sym typeface="Arial"/>
              </a:rPr>
              <a:t>마지막으로 RNN 모델은 test data 1에 대해 약 0.96의 정확도를,</a:t>
            </a:r>
            <a:endParaRPr/>
          </a:p>
        </p:txBody>
      </p:sp>
      <p:sp>
        <p:nvSpPr>
          <p:cNvPr id="852" name="Google Shape;852;p29: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p30: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000">
                <a:latin typeface="Arial"/>
                <a:ea typeface="Arial"/>
                <a:cs typeface="Arial"/>
                <a:sym typeface="Arial"/>
              </a:rPr>
              <a:t>test data 2에 대해 약 0.997의 정확도를 보였습니다.</a:t>
            </a:r>
            <a:endParaRPr/>
          </a:p>
        </p:txBody>
      </p:sp>
      <p:sp>
        <p:nvSpPr>
          <p:cNvPr id="871" name="Google Shape;871;p30: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
        <p:cNvGrpSpPr/>
        <p:nvPr/>
      </p:nvGrpSpPr>
      <p:grpSpPr>
        <a:xfrm>
          <a:off x="0" y="0"/>
          <a:ext cx="0" cy="0"/>
          <a:chOff x="0" y="0"/>
          <a:chExt cx="0" cy="0"/>
        </a:xfrm>
      </p:grpSpPr>
      <p:sp>
        <p:nvSpPr>
          <p:cNvPr id="887" name="Google Shape;887;p27: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8" name="Google Shape;888;p27: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a:latin typeface="Arial"/>
                <a:ea typeface="Arial"/>
                <a:cs typeface="Arial"/>
                <a:sym typeface="Arial"/>
              </a:rPr>
              <a:t>LSTM 모델은 test data 1에 대해 약 0.99의 정확도를,</a:t>
            </a:r>
            <a:endParaRPr/>
          </a:p>
        </p:txBody>
      </p:sp>
      <p:sp>
        <p:nvSpPr>
          <p:cNvPr id="889" name="Google Shape;889;p27: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p28: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US"/>
              <a:t>test data 2에 대해서는 약 0.999의 정확도를 보였습니다.</a:t>
            </a:r>
            <a:endParaRPr/>
          </a:p>
        </p:txBody>
      </p:sp>
      <p:sp>
        <p:nvSpPr>
          <p:cNvPr id="908" name="Google Shape;908;p28: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
        <p:cNvGrpSpPr/>
        <p:nvPr/>
      </p:nvGrpSpPr>
      <p:grpSpPr>
        <a:xfrm>
          <a:off x="0" y="0"/>
          <a:ext cx="0" cy="0"/>
          <a:chOff x="0" y="0"/>
          <a:chExt cx="0" cy="0"/>
        </a:xfrm>
      </p:grpSpPr>
      <p:sp>
        <p:nvSpPr>
          <p:cNvPr id="924" name="Google Shape;924;p25: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US"/>
              <a:t>BiLSTM 모델에 대해 검증을 진행한 결과, test data 1에 대해서 ROC 커브 아래의 면적은 0.96, PRC 커브 아래의 면적은 0.99로 1에 매우 가깝게 나타났고, 정확도가 약 0.98로 좋은 성능을 보였습니다.</a:t>
            </a:r>
            <a:endParaRPr/>
          </a:p>
        </p:txBody>
      </p:sp>
      <p:sp>
        <p:nvSpPr>
          <p:cNvPr id="925" name="Google Shape;925;p25: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p26: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000">
                <a:latin typeface="Arial"/>
                <a:ea typeface="Arial"/>
                <a:cs typeface="Arial"/>
                <a:sym typeface="Arial"/>
              </a:rPr>
              <a:t>Test data 2에 대해서도 정확도가 1에 매우 가깝게 나타났습니다.</a:t>
            </a:r>
            <a:endParaRPr/>
          </a:p>
        </p:txBody>
      </p:sp>
      <p:sp>
        <p:nvSpPr>
          <p:cNvPr id="945" name="Google Shape;945;p26: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p31: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2" name="Google Shape;962;p31: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p32: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78" name="Google Shape;978;p32: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4: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4: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p33: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2" name="Google Shape;1002;p33: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5: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5: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6: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0" name="Google Shape;210;p6: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7: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7: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8: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4" name="Google Shape;244;p8: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9: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p9: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5"/>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5"/>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4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44"/>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4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4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4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45"/>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45"/>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4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4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4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3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7"/>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37"/>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3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3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3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38"/>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38"/>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39"/>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39"/>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39"/>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39"/>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3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3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3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4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4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4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4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4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4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4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42"/>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42"/>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42"/>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4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4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4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43"/>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43"/>
          <p:cNvSpPr>
            <a:spLocks noGrp="1"/>
          </p:cNvSpPr>
          <p:nvPr>
            <p:ph type="pic" idx="2"/>
          </p:nvPr>
        </p:nvSpPr>
        <p:spPr>
          <a:xfrm>
            <a:off x="1792288" y="612775"/>
            <a:ext cx="5486400" cy="4114800"/>
          </a:xfrm>
          <a:prstGeom prst="rect">
            <a:avLst/>
          </a:prstGeom>
          <a:noFill/>
          <a:ln>
            <a:noFill/>
          </a:ln>
        </p:spPr>
      </p:sp>
      <p:sp>
        <p:nvSpPr>
          <p:cNvPr id="68" name="Google Shape;68;p43"/>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4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4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4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3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3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3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3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hyperlink" Target="https://paul-hyun.github.io/implement-paper/"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21.png"/><Relationship Id="rId7" Type="http://schemas.openxmlformats.org/officeDocument/2006/relationships/image" Target="../media/image39.png"/><Relationship Id="rId12" Type="http://schemas.openxmlformats.org/officeDocument/2006/relationships/image" Target="../media/image43.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23.png"/><Relationship Id="rId11" Type="http://schemas.openxmlformats.org/officeDocument/2006/relationships/image" Target="../media/image4.png"/><Relationship Id="rId5" Type="http://schemas.openxmlformats.org/officeDocument/2006/relationships/image" Target="../media/image13.png"/><Relationship Id="rId10" Type="http://schemas.openxmlformats.org/officeDocument/2006/relationships/image" Target="../media/image42.png"/><Relationship Id="rId4" Type="http://schemas.openxmlformats.org/officeDocument/2006/relationships/image" Target="../media/image22.png"/><Relationship Id="rId9" Type="http://schemas.openxmlformats.org/officeDocument/2006/relationships/image" Target="../media/image41.png"/></Relationships>
</file>

<file path=ppt/slides/_rels/slide1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5.png"/><Relationship Id="rId7" Type="http://schemas.openxmlformats.org/officeDocument/2006/relationships/image" Target="../media/image45.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26.png"/><Relationship Id="rId4" Type="http://schemas.openxmlformats.org/officeDocument/2006/relationships/image" Target="../media/image44.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48.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50.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49.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4.png"/><Relationship Id="rId5" Type="http://schemas.openxmlformats.org/officeDocument/2006/relationships/image" Target="../media/image11.png"/><Relationship Id="rId15" Type="http://schemas.openxmlformats.org/officeDocument/2006/relationships/image" Target="../media/image52.png"/><Relationship Id="rId10" Type="http://schemas.openxmlformats.org/officeDocument/2006/relationships/image" Target="../media/image20.png"/><Relationship Id="rId4" Type="http://schemas.openxmlformats.org/officeDocument/2006/relationships/image" Target="../media/image10.png"/><Relationship Id="rId9" Type="http://schemas.openxmlformats.org/officeDocument/2006/relationships/image" Target="../media/image16.png"/><Relationship Id="rId14" Type="http://schemas.openxmlformats.org/officeDocument/2006/relationships/image" Target="../media/image51.png"/></Relationships>
</file>

<file path=ppt/slides/_rels/slide16.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55.png"/><Relationship Id="rId3" Type="http://schemas.openxmlformats.org/officeDocument/2006/relationships/image" Target="../media/image9.png"/><Relationship Id="rId7" Type="http://schemas.openxmlformats.org/officeDocument/2006/relationships/image" Target="../media/image15.png"/><Relationship Id="rId12" Type="http://schemas.openxmlformats.org/officeDocument/2006/relationships/image" Target="../media/image54.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3.png"/><Relationship Id="rId11" Type="http://schemas.openxmlformats.org/officeDocument/2006/relationships/image" Target="../media/image53.png"/><Relationship Id="rId5" Type="http://schemas.openxmlformats.org/officeDocument/2006/relationships/image" Target="../media/image12.png"/><Relationship Id="rId15" Type="http://schemas.openxmlformats.org/officeDocument/2006/relationships/image" Target="../media/image11.png"/><Relationship Id="rId10" Type="http://schemas.openxmlformats.org/officeDocument/2006/relationships/image" Target="../media/image4.png"/><Relationship Id="rId4" Type="http://schemas.openxmlformats.org/officeDocument/2006/relationships/image" Target="../media/image10.png"/><Relationship Id="rId9" Type="http://schemas.openxmlformats.org/officeDocument/2006/relationships/image" Target="../media/image20.png"/><Relationship Id="rId14" Type="http://schemas.openxmlformats.org/officeDocument/2006/relationships/image" Target="../media/image56.png"/></Relationships>
</file>

<file path=ppt/slides/_rels/slide17.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58.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57.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4.png"/><Relationship Id="rId5" Type="http://schemas.openxmlformats.org/officeDocument/2006/relationships/image" Target="../media/image11.png"/><Relationship Id="rId15" Type="http://schemas.openxmlformats.org/officeDocument/2006/relationships/image" Target="../media/image60.png"/><Relationship Id="rId10" Type="http://schemas.openxmlformats.org/officeDocument/2006/relationships/image" Target="../media/image20.png"/><Relationship Id="rId4" Type="http://schemas.openxmlformats.org/officeDocument/2006/relationships/image" Target="../media/image10.png"/><Relationship Id="rId9" Type="http://schemas.openxmlformats.org/officeDocument/2006/relationships/image" Target="../media/image16.png"/><Relationship Id="rId14" Type="http://schemas.openxmlformats.org/officeDocument/2006/relationships/image" Target="../media/image59.png"/></Relationships>
</file>

<file path=ppt/slides/_rels/slide18.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62.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61.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4.png"/><Relationship Id="rId5" Type="http://schemas.openxmlformats.org/officeDocument/2006/relationships/image" Target="../media/image11.png"/><Relationship Id="rId15" Type="http://schemas.openxmlformats.org/officeDocument/2006/relationships/image" Target="../media/image64.png"/><Relationship Id="rId10" Type="http://schemas.openxmlformats.org/officeDocument/2006/relationships/image" Target="../media/image20.png"/><Relationship Id="rId4" Type="http://schemas.openxmlformats.org/officeDocument/2006/relationships/image" Target="../media/image10.png"/><Relationship Id="rId9" Type="http://schemas.openxmlformats.org/officeDocument/2006/relationships/image" Target="../media/image16.png"/><Relationship Id="rId14" Type="http://schemas.openxmlformats.org/officeDocument/2006/relationships/image" Target="../media/image63.png"/></Relationships>
</file>

<file path=ppt/slides/_rels/slide1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65.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4.png"/><Relationship Id="rId5" Type="http://schemas.openxmlformats.org/officeDocument/2006/relationships/image" Target="../media/image11.png"/><Relationship Id="rId10" Type="http://schemas.openxmlformats.org/officeDocument/2006/relationships/image" Target="../media/image20.png"/><Relationship Id="rId4" Type="http://schemas.openxmlformats.org/officeDocument/2006/relationships/image" Target="../media/image10.png"/><Relationship Id="rId9"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11.png"/><Relationship Id="rId3" Type="http://schemas.openxmlformats.org/officeDocument/2006/relationships/image" Target="../media/image9.png"/><Relationship Id="rId7" Type="http://schemas.openxmlformats.org/officeDocument/2006/relationships/image" Target="../media/image20.png"/><Relationship Id="rId12" Type="http://schemas.openxmlformats.org/officeDocument/2006/relationships/image" Target="../media/image67.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13.png"/><Relationship Id="rId11" Type="http://schemas.openxmlformats.org/officeDocument/2006/relationships/image" Target="../media/image66.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2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11.png"/><Relationship Id="rId3" Type="http://schemas.openxmlformats.org/officeDocument/2006/relationships/image" Target="../media/image9.png"/><Relationship Id="rId7" Type="http://schemas.openxmlformats.org/officeDocument/2006/relationships/image" Target="../media/image20.png"/><Relationship Id="rId12" Type="http://schemas.openxmlformats.org/officeDocument/2006/relationships/image" Target="../media/image69.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13.png"/><Relationship Id="rId11" Type="http://schemas.openxmlformats.org/officeDocument/2006/relationships/image" Target="../media/image68.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22.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11.png"/><Relationship Id="rId3" Type="http://schemas.openxmlformats.org/officeDocument/2006/relationships/image" Target="../media/image9.png"/><Relationship Id="rId7" Type="http://schemas.openxmlformats.org/officeDocument/2006/relationships/image" Target="../media/image20.png"/><Relationship Id="rId12" Type="http://schemas.openxmlformats.org/officeDocument/2006/relationships/image" Target="../media/image71.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13.png"/><Relationship Id="rId11" Type="http://schemas.openxmlformats.org/officeDocument/2006/relationships/image" Target="../media/image70.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23.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21.png"/><Relationship Id="rId7" Type="http://schemas.openxmlformats.org/officeDocument/2006/relationships/image" Target="../media/image72.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2.png"/><Relationship Id="rId7" Type="http://schemas.openxmlformats.org/officeDocument/2006/relationships/image" Target="../media/image75.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74.png"/><Relationship Id="rId5" Type="http://schemas.openxmlformats.org/officeDocument/2006/relationships/image" Target="../media/image4.pn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8" Type="http://schemas.openxmlformats.org/officeDocument/2006/relationships/image" Target="../media/image74.png"/><Relationship Id="rId3" Type="http://schemas.openxmlformats.org/officeDocument/2006/relationships/image" Target="../media/image21.png"/><Relationship Id="rId7" Type="http://schemas.openxmlformats.org/officeDocument/2006/relationships/image" Target="../media/image72.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3.png"/><Relationship Id="rId10" Type="http://schemas.openxmlformats.org/officeDocument/2006/relationships/image" Target="../media/image77.png"/><Relationship Id="rId4" Type="http://schemas.openxmlformats.org/officeDocument/2006/relationships/image" Target="../media/image22.png"/><Relationship Id="rId9" Type="http://schemas.openxmlformats.org/officeDocument/2006/relationships/image" Target="../media/image76.png"/></Relationships>
</file>

<file path=ppt/slides/_rels/slide26.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4.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16.png"/><Relationship Id="rId5" Type="http://schemas.openxmlformats.org/officeDocument/2006/relationships/image" Target="../media/image11.png"/><Relationship Id="rId10" Type="http://schemas.openxmlformats.org/officeDocument/2006/relationships/image" Target="../media/image78.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79.png"/></Relationships>
</file>

<file path=ppt/slides/_rels/slide27.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4.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16.png"/><Relationship Id="rId5" Type="http://schemas.openxmlformats.org/officeDocument/2006/relationships/image" Target="../media/image11.png"/><Relationship Id="rId10" Type="http://schemas.openxmlformats.org/officeDocument/2006/relationships/image" Target="../media/image78.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80.png"/></Relationships>
</file>

<file path=ppt/slides/_rels/slide28.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4.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16.png"/><Relationship Id="rId5" Type="http://schemas.openxmlformats.org/officeDocument/2006/relationships/image" Target="../media/image11.png"/><Relationship Id="rId15" Type="http://schemas.openxmlformats.org/officeDocument/2006/relationships/image" Target="../media/image82.png"/><Relationship Id="rId10" Type="http://schemas.openxmlformats.org/officeDocument/2006/relationships/image" Target="../media/image78.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81.png"/></Relationships>
</file>

<file path=ppt/slides/_rels/slide29.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83.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78.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4.png"/><Relationship Id="rId5" Type="http://schemas.openxmlformats.org/officeDocument/2006/relationships/image" Target="../media/image11.png"/><Relationship Id="rId10" Type="http://schemas.openxmlformats.org/officeDocument/2006/relationships/image" Target="../media/image20.png"/><Relationship Id="rId4" Type="http://schemas.openxmlformats.org/officeDocument/2006/relationships/image" Target="../media/image10.png"/><Relationship Id="rId9" Type="http://schemas.openxmlformats.org/officeDocument/2006/relationships/image" Target="../media/image16.png"/></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5" Type="http://schemas.openxmlformats.org/officeDocument/2006/relationships/image" Target="../media/image4.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20.png"/></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85.png"/><Relationship Id="rId5" Type="http://schemas.openxmlformats.org/officeDocument/2006/relationships/image" Target="../media/image13.png"/><Relationship Id="rId4" Type="http://schemas.openxmlformats.org/officeDocument/2006/relationships/image" Target="../media/image84.png"/></Relationships>
</file>

<file path=ppt/slides/_rels/slide31.xml.rels><?xml version="1.0" encoding="UTF-8" standalone="yes"?>
<Relationships xmlns="http://schemas.openxmlformats.org/package/2006/relationships"><Relationship Id="rId8" Type="http://schemas.openxmlformats.org/officeDocument/2006/relationships/image" Target="../media/image86.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84.png"/><Relationship Id="rId5" Type="http://schemas.openxmlformats.org/officeDocument/2006/relationships/image" Target="../media/image4.png"/><Relationship Id="rId4" Type="http://schemas.openxmlformats.org/officeDocument/2006/relationships/image" Target="../media/image85.png"/></Relationships>
</file>

<file path=ppt/slides/_rels/slide32.xml.rels><?xml version="1.0" encoding="UTF-8" standalone="yes"?>
<Relationships xmlns="http://schemas.openxmlformats.org/package/2006/relationships"><Relationship Id="rId8" Type="http://schemas.openxmlformats.org/officeDocument/2006/relationships/image" Target="../media/image87.png"/><Relationship Id="rId3" Type="http://schemas.openxmlformats.org/officeDocument/2006/relationships/image" Target="../media/image9.png"/><Relationship Id="rId7"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85.png"/><Relationship Id="rId5" Type="http://schemas.openxmlformats.org/officeDocument/2006/relationships/image" Target="../media/image13.png"/><Relationship Id="rId10" Type="http://schemas.openxmlformats.org/officeDocument/2006/relationships/image" Target="../media/image89.png"/><Relationship Id="rId4" Type="http://schemas.openxmlformats.org/officeDocument/2006/relationships/image" Target="../media/image84.png"/><Relationship Id="rId9" Type="http://schemas.openxmlformats.org/officeDocument/2006/relationships/image" Target="../media/image88.png"/></Relationships>
</file>

<file path=ppt/slides/_rels/slide33.xml.rels><?xml version="1.0" encoding="UTF-8" standalone="yes"?>
<Relationships xmlns="http://schemas.openxmlformats.org/package/2006/relationships"><Relationship Id="rId8" Type="http://schemas.openxmlformats.org/officeDocument/2006/relationships/image" Target="../media/image90.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84.png"/><Relationship Id="rId5" Type="http://schemas.openxmlformats.org/officeDocument/2006/relationships/image" Target="../media/image4.png"/><Relationship Id="rId4" Type="http://schemas.openxmlformats.org/officeDocument/2006/relationships/image" Target="../media/image85.png"/></Relationships>
</file>

<file path=ppt/slides/_rels/slide34.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9.png"/><Relationship Id="rId7"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85.png"/><Relationship Id="rId5" Type="http://schemas.openxmlformats.org/officeDocument/2006/relationships/image" Target="../media/image13.png"/><Relationship Id="rId10" Type="http://schemas.openxmlformats.org/officeDocument/2006/relationships/image" Target="../media/image93.png"/><Relationship Id="rId4" Type="http://schemas.openxmlformats.org/officeDocument/2006/relationships/image" Target="../media/image84.png"/><Relationship Id="rId9" Type="http://schemas.openxmlformats.org/officeDocument/2006/relationships/image" Target="../media/image92.png"/></Relationships>
</file>

<file path=ppt/slides/_rels/slide35.xml.rels><?xml version="1.0" encoding="UTF-8" standalone="yes"?>
<Relationships xmlns="http://schemas.openxmlformats.org/package/2006/relationships"><Relationship Id="rId8" Type="http://schemas.openxmlformats.org/officeDocument/2006/relationships/image" Target="../media/image9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84.png"/><Relationship Id="rId5" Type="http://schemas.openxmlformats.org/officeDocument/2006/relationships/image" Target="../media/image4.png"/><Relationship Id="rId4" Type="http://schemas.openxmlformats.org/officeDocument/2006/relationships/image" Target="../media/image85.png"/></Relationships>
</file>

<file path=ppt/slides/_rels/slide36.xml.rels><?xml version="1.0" encoding="UTF-8" standalone="yes"?>
<Relationships xmlns="http://schemas.openxmlformats.org/package/2006/relationships"><Relationship Id="rId8" Type="http://schemas.openxmlformats.org/officeDocument/2006/relationships/image" Target="../media/image95.png"/><Relationship Id="rId3" Type="http://schemas.openxmlformats.org/officeDocument/2006/relationships/image" Target="../media/image9.png"/><Relationship Id="rId7"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85.png"/><Relationship Id="rId5" Type="http://schemas.openxmlformats.org/officeDocument/2006/relationships/image" Target="../media/image13.png"/><Relationship Id="rId10" Type="http://schemas.openxmlformats.org/officeDocument/2006/relationships/image" Target="../media/image97.png"/><Relationship Id="rId4" Type="http://schemas.openxmlformats.org/officeDocument/2006/relationships/image" Target="../media/image84.png"/><Relationship Id="rId9" Type="http://schemas.openxmlformats.org/officeDocument/2006/relationships/image" Target="../media/image96.png"/></Relationships>
</file>

<file path=ppt/slides/_rels/slide37.xml.rels><?xml version="1.0" encoding="UTF-8" standalone="yes"?>
<Relationships xmlns="http://schemas.openxmlformats.org/package/2006/relationships"><Relationship Id="rId8" Type="http://schemas.openxmlformats.org/officeDocument/2006/relationships/image" Target="../media/image98.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image" Target="../media/image84.png"/><Relationship Id="rId5" Type="http://schemas.openxmlformats.org/officeDocument/2006/relationships/image" Target="../media/image4.png"/><Relationship Id="rId4" Type="http://schemas.openxmlformats.org/officeDocument/2006/relationships/image" Target="../media/image85.png"/></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image" Target="../media/image84.png"/><Relationship Id="rId5" Type="http://schemas.openxmlformats.org/officeDocument/2006/relationships/image" Target="../media/image4.png"/><Relationship Id="rId4" Type="http://schemas.openxmlformats.org/officeDocument/2006/relationships/image" Target="../media/image85.png"/></Relationships>
</file>

<file path=ppt/slides/_rels/slide39.xml.rels><?xml version="1.0" encoding="UTF-8" standalone="yes"?>
<Relationships xmlns="http://schemas.openxmlformats.org/package/2006/relationships"><Relationship Id="rId8" Type="http://schemas.openxmlformats.org/officeDocument/2006/relationships/hyperlink" Target="https://www.kaggle.com/datasets/jainpooja/fake-news-detection" TargetMode="External"/><Relationship Id="rId13" Type="http://schemas.openxmlformats.org/officeDocument/2006/relationships/image" Target="../media/image84.png"/><Relationship Id="rId3" Type="http://schemas.openxmlformats.org/officeDocument/2006/relationships/image" Target="../media/image9.png"/><Relationship Id="rId7" Type="http://schemas.openxmlformats.org/officeDocument/2006/relationships/hyperlink" Target="https://www.kaggle.com/datasets/rajatkumar30/fake-news" TargetMode="External"/><Relationship Id="rId12" Type="http://schemas.openxmlformats.org/officeDocument/2006/relationships/image" Target="../media/image100.png"/><Relationship Id="rId2" Type="http://schemas.openxmlformats.org/officeDocument/2006/relationships/notesSlide" Target="../notesSlides/notesSlide39.xml"/><Relationship Id="rId1" Type="http://schemas.openxmlformats.org/officeDocument/2006/relationships/slideLayout" Target="../slideLayouts/slideLayout1.xml"/><Relationship Id="rId6" Type="http://schemas.openxmlformats.org/officeDocument/2006/relationships/hyperlink" Target="https://www.kaggle.com/datasets/saurabhshahane/fake-news-classification/data" TargetMode="External"/><Relationship Id="rId11" Type="http://schemas.openxmlformats.org/officeDocument/2006/relationships/hyperlink" Target="https://paul-hyun.github.io/implement-paper/" TargetMode="External"/><Relationship Id="rId5" Type="http://schemas.openxmlformats.org/officeDocument/2006/relationships/image" Target="../media/image4.png"/><Relationship Id="rId15" Type="http://schemas.openxmlformats.org/officeDocument/2006/relationships/image" Target="../media/image85.png"/><Relationship Id="rId10" Type="http://schemas.openxmlformats.org/officeDocument/2006/relationships/hyperlink" Target="https://doi.org/10.1007/s41060-021-00302-z" TargetMode="External"/><Relationship Id="rId4" Type="http://schemas.openxmlformats.org/officeDocument/2006/relationships/image" Target="../media/image99.png"/><Relationship Id="rId9" Type="http://schemas.openxmlformats.org/officeDocument/2006/relationships/hyperlink" Target="https://doi.org/10.48550/arXiv.1706.03762" TargetMode="External"/><Relationship Id="rId14"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image" Target="../media/image24.jpg"/><Relationship Id="rId3" Type="http://schemas.openxmlformats.org/officeDocument/2006/relationships/image" Target="../media/image21.png"/><Relationship Id="rId7"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13.png"/><Relationship Id="rId4" Type="http://schemas.openxmlformats.org/officeDocument/2006/relationships/image" Target="../media/image22.png"/></Relationships>
</file>

<file path=ppt/slides/_rels/slide40.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103.png"/><Relationship Id="rId5" Type="http://schemas.openxmlformats.org/officeDocument/2006/relationships/image" Target="../media/image4.png"/><Relationship Id="rId4" Type="http://schemas.openxmlformats.org/officeDocument/2006/relationships/image" Target="../media/image102.png"/></Relationships>
</file>

<file path=ppt/slides/_rels/slide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5.png"/><Relationship Id="rId7"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26.png"/><Relationship Id="rId9" Type="http://schemas.openxmlformats.org/officeDocument/2006/relationships/image" Target="../media/image21.png"/></Relationships>
</file>

<file path=ppt/slides/_rels/slide6.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9.png"/><Relationship Id="rId7"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11.png"/><Relationship Id="rId4" Type="http://schemas.openxmlformats.org/officeDocument/2006/relationships/image" Target="../media/image30.png"/></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36.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74C87"/>
        </a:solidFill>
        <a:effectLst/>
      </p:bgPr>
    </p:bg>
    <p:spTree>
      <p:nvGrpSpPr>
        <p:cNvPr id="1" name="Shape 87"/>
        <p:cNvGrpSpPr/>
        <p:nvPr/>
      </p:nvGrpSpPr>
      <p:grpSpPr>
        <a:xfrm>
          <a:off x="0" y="0"/>
          <a:ext cx="0" cy="0"/>
          <a:chOff x="0" y="0"/>
          <a:chExt cx="0" cy="0"/>
        </a:xfrm>
      </p:grpSpPr>
      <p:pic>
        <p:nvPicPr>
          <p:cNvPr id="88" name="Google Shape;88;p1"/>
          <p:cNvPicPr preferRelativeResize="0"/>
          <p:nvPr/>
        </p:nvPicPr>
        <p:blipFill rotWithShape="1">
          <a:blip r:embed="rId3">
            <a:alphaModFix/>
          </a:blip>
          <a:srcRect/>
          <a:stretch/>
        </p:blipFill>
        <p:spPr>
          <a:xfrm>
            <a:off x="0" y="9293155"/>
            <a:ext cx="18285714" cy="992560"/>
          </a:xfrm>
          <a:prstGeom prst="rect">
            <a:avLst/>
          </a:prstGeom>
          <a:noFill/>
          <a:ln>
            <a:noFill/>
          </a:ln>
        </p:spPr>
      </p:pic>
      <p:sp>
        <p:nvSpPr>
          <p:cNvPr id="89" name="Google Shape;89;p1"/>
          <p:cNvSpPr txBox="1"/>
          <p:nvPr/>
        </p:nvSpPr>
        <p:spPr>
          <a:xfrm>
            <a:off x="1379790" y="2572924"/>
            <a:ext cx="11574600" cy="3386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4EFF7"/>
              </a:buClr>
              <a:buSzPts val="10700"/>
              <a:buFont typeface="Arial"/>
              <a:buNone/>
            </a:pPr>
            <a:r>
              <a:rPr lang="en-US" sz="10700" b="1" i="0" u="none" strike="noStrike" cap="none">
                <a:solidFill>
                  <a:srgbClr val="E4EFF7"/>
                </a:solidFill>
              </a:rPr>
              <a:t>Fake News</a:t>
            </a:r>
            <a:endParaRPr b="1"/>
          </a:p>
          <a:p>
            <a:pPr marL="0" marR="0" lvl="0" indent="0" algn="l" rtl="0">
              <a:lnSpc>
                <a:spcPct val="100000"/>
              </a:lnSpc>
              <a:spcBef>
                <a:spcPts val="0"/>
              </a:spcBef>
              <a:spcAft>
                <a:spcPts val="0"/>
              </a:spcAft>
              <a:buClr>
                <a:srgbClr val="E4EFF7"/>
              </a:buClr>
              <a:buSzPts val="10700"/>
              <a:buFont typeface="Arial"/>
              <a:buNone/>
            </a:pPr>
            <a:r>
              <a:rPr lang="en-US" sz="10700" b="1" i="0" u="none" strike="noStrike" cap="none">
                <a:solidFill>
                  <a:srgbClr val="E4EFF7"/>
                </a:solidFill>
              </a:rPr>
              <a:t>&amp; Transformer</a:t>
            </a:r>
            <a:endParaRPr b="1"/>
          </a:p>
        </p:txBody>
      </p:sp>
      <p:pic>
        <p:nvPicPr>
          <p:cNvPr id="90" name="Google Shape;90;p1"/>
          <p:cNvPicPr preferRelativeResize="0"/>
          <p:nvPr/>
        </p:nvPicPr>
        <p:blipFill rotWithShape="1">
          <a:blip r:embed="rId4">
            <a:alphaModFix/>
          </a:blip>
          <a:srcRect/>
          <a:stretch/>
        </p:blipFill>
        <p:spPr>
          <a:xfrm>
            <a:off x="10655598" y="5668097"/>
            <a:ext cx="367910" cy="367910"/>
          </a:xfrm>
          <a:prstGeom prst="rect">
            <a:avLst/>
          </a:prstGeom>
          <a:noFill/>
          <a:ln>
            <a:noFill/>
          </a:ln>
        </p:spPr>
      </p:pic>
      <p:sp>
        <p:nvSpPr>
          <p:cNvPr id="91" name="Google Shape;91;p1"/>
          <p:cNvSpPr txBox="1"/>
          <p:nvPr/>
        </p:nvSpPr>
        <p:spPr>
          <a:xfrm>
            <a:off x="1426476" y="6971876"/>
            <a:ext cx="11574600" cy="138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4EFF7"/>
              </a:buClr>
              <a:buSzPts val="2800"/>
              <a:buFont typeface="Arial"/>
              <a:buNone/>
            </a:pPr>
            <a:r>
              <a:rPr lang="en-US" sz="2800" b="1" i="0" u="none" strike="noStrike" cap="none">
                <a:solidFill>
                  <a:srgbClr val="E4EFF7"/>
                </a:solidFill>
              </a:rPr>
              <a:t>23기 분석 </a:t>
            </a:r>
            <a:endParaRPr sz="2800" b="1" i="0" u="none" strike="noStrike" cap="none">
              <a:solidFill>
                <a:srgbClr val="E4EFF7"/>
              </a:solidFill>
            </a:endParaRPr>
          </a:p>
          <a:p>
            <a:pPr marL="0" marR="0" lvl="0" indent="0" algn="l" rtl="0">
              <a:lnSpc>
                <a:spcPct val="100000"/>
              </a:lnSpc>
              <a:spcBef>
                <a:spcPts val="0"/>
              </a:spcBef>
              <a:spcAft>
                <a:spcPts val="0"/>
              </a:spcAft>
              <a:buClr>
                <a:srgbClr val="E4EFF7"/>
              </a:buClr>
              <a:buSzPts val="2800"/>
              <a:buFont typeface="Arial"/>
              <a:buNone/>
            </a:pPr>
            <a:r>
              <a:rPr lang="en-US" sz="2800" b="1" i="0" u="none" strike="noStrike" cap="none">
                <a:solidFill>
                  <a:srgbClr val="E4EFF7"/>
                </a:solidFill>
              </a:rPr>
              <a:t>김강민, 이소정, 성예빈, 김윤희</a:t>
            </a:r>
            <a:endParaRPr sz="2800" b="1" i="0" u="none" strike="noStrike" cap="none">
              <a:solidFill>
                <a:srgbClr val="E4EFF7"/>
              </a:solidFill>
            </a:endParaRPr>
          </a:p>
          <a:p>
            <a:pPr marL="0" marR="0" lvl="0" indent="0" algn="l" rtl="0">
              <a:lnSpc>
                <a:spcPct val="100000"/>
              </a:lnSpc>
              <a:spcBef>
                <a:spcPts val="0"/>
              </a:spcBef>
              <a:spcAft>
                <a:spcPts val="0"/>
              </a:spcAft>
              <a:buClr>
                <a:srgbClr val="E4EFF7"/>
              </a:buClr>
              <a:buSzPts val="2800"/>
              <a:buFont typeface="Arial"/>
              <a:buNone/>
            </a:pPr>
            <a:r>
              <a:rPr lang="en-US" sz="2800" b="1">
                <a:solidFill>
                  <a:srgbClr val="E4EFF7"/>
                </a:solidFill>
              </a:rPr>
              <a:t>팀명 : Faker</a:t>
            </a:r>
            <a:endParaRPr sz="2800" b="1">
              <a:solidFill>
                <a:srgbClr val="E4EFF7"/>
              </a:solidFill>
            </a:endParaRPr>
          </a:p>
        </p:txBody>
      </p:sp>
      <p:pic>
        <p:nvPicPr>
          <p:cNvPr id="92" name="Google Shape;92;p1"/>
          <p:cNvPicPr preferRelativeResize="0"/>
          <p:nvPr/>
        </p:nvPicPr>
        <p:blipFill rotWithShape="1">
          <a:blip r:embed="rId5">
            <a:alphaModFix/>
          </a:blip>
          <a:srcRect/>
          <a:stretch/>
        </p:blipFill>
        <p:spPr>
          <a:xfrm>
            <a:off x="1379795" y="1697034"/>
            <a:ext cx="4365930" cy="984837"/>
          </a:xfrm>
          <a:prstGeom prst="rect">
            <a:avLst/>
          </a:prstGeom>
          <a:noFill/>
          <a:ln>
            <a:noFill/>
          </a:ln>
        </p:spPr>
      </p:pic>
      <p:sp>
        <p:nvSpPr>
          <p:cNvPr id="93" name="Google Shape;93;p1"/>
          <p:cNvSpPr txBox="1"/>
          <p:nvPr/>
        </p:nvSpPr>
        <p:spPr>
          <a:xfrm>
            <a:off x="790886" y="1905952"/>
            <a:ext cx="5577769"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274C87"/>
              </a:buClr>
              <a:buSzPts val="2100"/>
              <a:buFont typeface="Arial"/>
              <a:buNone/>
            </a:pPr>
            <a:r>
              <a:rPr lang="en-US" sz="2100" b="0" i="0" u="none" strike="noStrike" cap="none" dirty="0">
                <a:solidFill>
                  <a:srgbClr val="274C87"/>
                </a:solidFill>
                <a:latin typeface="나눔고딕" panose="020D0604000000000000" pitchFamily="50" charset="-127"/>
                <a:ea typeface="나눔고딕" panose="020D0604000000000000" pitchFamily="50" charset="-127"/>
                <a:sym typeface="Arial"/>
              </a:rPr>
              <a:t>2024 </a:t>
            </a:r>
            <a:r>
              <a:rPr lang="en-US" sz="2100" b="0" i="0" u="none" strike="noStrike" cap="none" dirty="0" err="1">
                <a:solidFill>
                  <a:srgbClr val="274C87"/>
                </a:solidFill>
                <a:latin typeface="나눔고딕" panose="020D0604000000000000" pitchFamily="50" charset="-127"/>
                <a:ea typeface="나눔고딕" panose="020D0604000000000000" pitchFamily="50" charset="-127"/>
                <a:sym typeface="Arial"/>
              </a:rPr>
              <a:t>분석</a:t>
            </a:r>
            <a:r>
              <a:rPr lang="en-US" sz="2100" b="0" i="0" u="none" strike="noStrike" cap="none" dirty="0">
                <a:solidFill>
                  <a:srgbClr val="274C87"/>
                </a:solidFill>
                <a:latin typeface="나눔고딕" panose="020D0604000000000000" pitchFamily="50" charset="-127"/>
                <a:ea typeface="나눔고딕" panose="020D0604000000000000" pitchFamily="50" charset="-127"/>
                <a:sym typeface="Arial"/>
              </a:rPr>
              <a:t> </a:t>
            </a:r>
            <a:r>
              <a:rPr lang="en-US" sz="2100" b="0" i="0" u="none" strike="noStrike" cap="none" dirty="0" err="1">
                <a:solidFill>
                  <a:srgbClr val="274C87"/>
                </a:solidFill>
                <a:latin typeface="나눔고딕" panose="020D0604000000000000" pitchFamily="50" charset="-127"/>
                <a:ea typeface="나눔고딕" panose="020D0604000000000000" pitchFamily="50" charset="-127"/>
                <a:sym typeface="Arial"/>
              </a:rPr>
              <a:t>미니</a:t>
            </a:r>
            <a:r>
              <a:rPr lang="en-US" sz="2100" b="0" i="0" u="none" strike="noStrike" cap="none" dirty="0">
                <a:solidFill>
                  <a:srgbClr val="274C87"/>
                </a:solidFill>
                <a:latin typeface="나눔고딕" panose="020D0604000000000000" pitchFamily="50" charset="-127"/>
                <a:ea typeface="나눔고딕" panose="020D0604000000000000" pitchFamily="50" charset="-127"/>
                <a:sym typeface="Arial"/>
              </a:rPr>
              <a:t> </a:t>
            </a:r>
            <a:r>
              <a:rPr lang="en-US" sz="2100" b="0" i="0" u="none" strike="noStrike" cap="none" dirty="0" err="1">
                <a:solidFill>
                  <a:srgbClr val="274C87"/>
                </a:solidFill>
                <a:latin typeface="나눔고딕" panose="020D0604000000000000" pitchFamily="50" charset="-127"/>
                <a:ea typeface="나눔고딕" panose="020D0604000000000000" pitchFamily="50" charset="-127"/>
                <a:sym typeface="Arial"/>
              </a:rPr>
              <a:t>프로젝트</a:t>
            </a:r>
            <a:r>
              <a:rPr lang="en-US" sz="2100" b="0" i="0" u="none" strike="noStrike" cap="none" dirty="0">
                <a:solidFill>
                  <a:srgbClr val="274C87"/>
                </a:solidFill>
                <a:latin typeface="나눔고딕" panose="020D0604000000000000" pitchFamily="50" charset="-127"/>
                <a:ea typeface="나눔고딕" panose="020D0604000000000000" pitchFamily="50" charset="-127"/>
                <a:sym typeface="Arial"/>
              </a:rPr>
              <a:t> </a:t>
            </a:r>
            <a:r>
              <a:rPr lang="en-US" sz="2100" b="0" i="0" u="none" strike="noStrike" cap="none" dirty="0" err="1">
                <a:solidFill>
                  <a:srgbClr val="274C87"/>
                </a:solidFill>
                <a:latin typeface="나눔고딕" panose="020D0604000000000000" pitchFamily="50" charset="-127"/>
                <a:ea typeface="나눔고딕" panose="020D0604000000000000" pitchFamily="50" charset="-127"/>
                <a:sym typeface="Arial"/>
              </a:rPr>
              <a:t>최종</a:t>
            </a:r>
            <a:r>
              <a:rPr lang="en-US" sz="2100" b="0" i="0" u="none" strike="noStrike" cap="none" dirty="0">
                <a:solidFill>
                  <a:srgbClr val="274C87"/>
                </a:solidFill>
                <a:latin typeface="나눔고딕" panose="020D0604000000000000" pitchFamily="50" charset="-127"/>
                <a:ea typeface="나눔고딕" panose="020D0604000000000000" pitchFamily="50" charset="-127"/>
                <a:sym typeface="Arial"/>
              </a:rPr>
              <a:t> </a:t>
            </a:r>
            <a:r>
              <a:rPr lang="en-US" sz="2100" b="0" i="0" u="none" strike="noStrike" cap="none" dirty="0" err="1">
                <a:solidFill>
                  <a:srgbClr val="274C87"/>
                </a:solidFill>
                <a:latin typeface="나눔고딕" panose="020D0604000000000000" pitchFamily="50" charset="-127"/>
                <a:ea typeface="나눔고딕" panose="020D0604000000000000" pitchFamily="50" charset="-127"/>
                <a:sym typeface="Arial"/>
              </a:rPr>
              <a:t>발표</a:t>
            </a:r>
            <a:endParaRPr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94" name="Google Shape;94;p1"/>
          <p:cNvPicPr preferRelativeResize="0"/>
          <p:nvPr/>
        </p:nvPicPr>
        <p:blipFill rotWithShape="1">
          <a:blip r:embed="rId6">
            <a:alphaModFix/>
          </a:blip>
          <a:srcRect/>
          <a:stretch/>
        </p:blipFill>
        <p:spPr>
          <a:xfrm>
            <a:off x="16505490" y="9541295"/>
            <a:ext cx="1514443" cy="496280"/>
          </a:xfrm>
          <a:prstGeom prst="rect">
            <a:avLst/>
          </a:prstGeom>
          <a:noFill/>
          <a:ln>
            <a:noFill/>
          </a:ln>
        </p:spPr>
      </p:pic>
      <p:pic>
        <p:nvPicPr>
          <p:cNvPr id="95" name="Google Shape;95;p1"/>
          <p:cNvPicPr preferRelativeResize="0"/>
          <p:nvPr/>
        </p:nvPicPr>
        <p:blipFill rotWithShape="1">
          <a:blip r:embed="rId7">
            <a:alphaModFix/>
          </a:blip>
          <a:srcRect/>
          <a:stretch/>
        </p:blipFill>
        <p:spPr>
          <a:xfrm>
            <a:off x="11246683" y="2885508"/>
            <a:ext cx="6171429" cy="43182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267"/>
        <p:cNvGrpSpPr/>
        <p:nvPr/>
      </p:nvGrpSpPr>
      <p:grpSpPr>
        <a:xfrm>
          <a:off x="0" y="0"/>
          <a:ext cx="0" cy="0"/>
          <a:chOff x="0" y="0"/>
          <a:chExt cx="0" cy="0"/>
        </a:xfrm>
      </p:grpSpPr>
      <p:sp>
        <p:nvSpPr>
          <p:cNvPr id="268" name="Google Shape;268;g2f6e7c2fd64_0_5"/>
          <p:cNvSpPr txBox="1"/>
          <p:nvPr/>
        </p:nvSpPr>
        <p:spPr>
          <a:xfrm>
            <a:off x="1379790" y="1906257"/>
            <a:ext cx="112731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chemeClr val="lt1"/>
                </a:solidFill>
                <a:latin typeface="Arial"/>
                <a:ea typeface="Arial"/>
                <a:cs typeface="Arial"/>
                <a:sym typeface="Arial"/>
              </a:rPr>
              <a:t>Transformer </a:t>
            </a:r>
            <a:endParaRPr sz="1800">
              <a:solidFill>
                <a:schemeClr val="lt1"/>
              </a:solidFill>
              <a:latin typeface="Calibri"/>
              <a:ea typeface="Calibri"/>
              <a:cs typeface="Calibri"/>
              <a:sym typeface="Calibri"/>
            </a:endParaRPr>
          </a:p>
        </p:txBody>
      </p:sp>
      <p:sp>
        <p:nvSpPr>
          <p:cNvPr id="269" name="Google Shape;269;g2f6e7c2fd64_0_5"/>
          <p:cNvSpPr txBox="1"/>
          <p:nvPr/>
        </p:nvSpPr>
        <p:spPr>
          <a:xfrm>
            <a:off x="1573190" y="3190498"/>
            <a:ext cx="15141600" cy="477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a:solidFill>
                  <a:schemeClr val="lt1"/>
                </a:solidFill>
                <a:latin typeface="나눔고딕" panose="020D0604000000000000" pitchFamily="50" charset="-127"/>
                <a:ea typeface="나눔고딕" panose="020D0604000000000000" pitchFamily="50" charset="-127"/>
              </a:rPr>
              <a:t>basic transformer 구현 ; 네이버 영화 데이터 감정분석</a:t>
            </a:r>
            <a:endParaRPr sz="1800">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270" name="Google Shape;270;g2f6e7c2fd64_0_5"/>
          <p:cNvPicPr preferRelativeResize="0"/>
          <p:nvPr/>
        </p:nvPicPr>
        <p:blipFill rotWithShape="1">
          <a:blip r:embed="rId3">
            <a:alphaModFix/>
          </a:blip>
          <a:srcRect/>
          <a:stretch/>
        </p:blipFill>
        <p:spPr>
          <a:xfrm>
            <a:off x="7016375" y="1991385"/>
            <a:ext cx="238095" cy="238095"/>
          </a:xfrm>
          <a:prstGeom prst="rect">
            <a:avLst/>
          </a:prstGeom>
          <a:noFill/>
          <a:ln>
            <a:noFill/>
          </a:ln>
        </p:spPr>
      </p:pic>
      <p:pic>
        <p:nvPicPr>
          <p:cNvPr id="271" name="Google Shape;271;g2f6e7c2fd64_0_5"/>
          <p:cNvPicPr preferRelativeResize="0"/>
          <p:nvPr/>
        </p:nvPicPr>
        <p:blipFill rotWithShape="1">
          <a:blip r:embed="rId4">
            <a:alphaModFix/>
          </a:blip>
          <a:srcRect/>
          <a:stretch/>
        </p:blipFill>
        <p:spPr>
          <a:xfrm>
            <a:off x="16521286" y="9482619"/>
            <a:ext cx="1514443" cy="493200"/>
          </a:xfrm>
          <a:prstGeom prst="rect">
            <a:avLst/>
          </a:prstGeom>
          <a:noFill/>
          <a:ln>
            <a:noFill/>
          </a:ln>
        </p:spPr>
      </p:pic>
      <p:sp>
        <p:nvSpPr>
          <p:cNvPr id="272" name="Google Shape;272;g2f6e7c2fd64_0_5"/>
          <p:cNvSpPr txBox="1"/>
          <p:nvPr/>
        </p:nvSpPr>
        <p:spPr>
          <a:xfrm>
            <a:off x="1379790" y="897651"/>
            <a:ext cx="7919700" cy="338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transformer </a:t>
            </a:r>
            <a:r>
              <a:rPr lang="en-US" sz="1600" dirty="0" err="1">
                <a:solidFill>
                  <a:schemeClr val="lt1"/>
                </a:solidFill>
                <a:latin typeface="나눔고딕" panose="020D0604000000000000" pitchFamily="50" charset="-127"/>
                <a:ea typeface="나눔고딕" panose="020D0604000000000000" pitchFamily="50" charset="-127"/>
                <a:sym typeface="Arial"/>
              </a:rPr>
              <a:t>성능</a:t>
            </a:r>
            <a:endParaRPr sz="1800" dirty="0">
              <a:solidFill>
                <a:schemeClr val="lt1"/>
              </a:solidFill>
              <a:latin typeface="나눔고딕" panose="020D0604000000000000" pitchFamily="50" charset="-127"/>
              <a:ea typeface="나눔고딕" panose="020D0604000000000000" pitchFamily="50" charset="-127"/>
              <a:cs typeface="Calibri"/>
              <a:sym typeface="Calibri"/>
            </a:endParaRPr>
          </a:p>
        </p:txBody>
      </p:sp>
      <p:sp>
        <p:nvSpPr>
          <p:cNvPr id="273" name="Google Shape;273;g2f6e7c2fd64_0_5"/>
          <p:cNvSpPr txBox="1"/>
          <p:nvPr/>
        </p:nvSpPr>
        <p:spPr>
          <a:xfrm>
            <a:off x="15100815" y="601069"/>
            <a:ext cx="2274300" cy="58473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pic>
        <p:nvPicPr>
          <p:cNvPr id="274" name="Google Shape;274;g2f6e7c2fd64_0_5"/>
          <p:cNvPicPr preferRelativeResize="0"/>
          <p:nvPr/>
        </p:nvPicPr>
        <p:blipFill>
          <a:blip r:embed="rId5">
            <a:alphaModFix/>
          </a:blip>
          <a:stretch>
            <a:fillRect/>
          </a:stretch>
        </p:blipFill>
        <p:spPr>
          <a:xfrm>
            <a:off x="2056525" y="4147149"/>
            <a:ext cx="5578950" cy="4377750"/>
          </a:xfrm>
          <a:prstGeom prst="rect">
            <a:avLst/>
          </a:prstGeom>
          <a:noFill/>
          <a:ln>
            <a:noFill/>
          </a:ln>
        </p:spPr>
      </p:pic>
      <p:pic>
        <p:nvPicPr>
          <p:cNvPr id="275" name="Google Shape;275;g2f6e7c2fd64_0_5"/>
          <p:cNvPicPr preferRelativeResize="0"/>
          <p:nvPr/>
        </p:nvPicPr>
        <p:blipFill>
          <a:blip r:embed="rId6">
            <a:alphaModFix/>
          </a:blip>
          <a:stretch>
            <a:fillRect/>
          </a:stretch>
        </p:blipFill>
        <p:spPr>
          <a:xfrm>
            <a:off x="8298325" y="4619100"/>
            <a:ext cx="8174474" cy="3412799"/>
          </a:xfrm>
          <a:prstGeom prst="rect">
            <a:avLst/>
          </a:prstGeom>
          <a:noFill/>
          <a:ln>
            <a:noFill/>
          </a:ln>
        </p:spPr>
      </p:pic>
      <p:sp>
        <p:nvSpPr>
          <p:cNvPr id="276" name="Google Shape;276;g2f6e7c2fd64_0_5"/>
          <p:cNvSpPr txBox="1"/>
          <p:nvPr/>
        </p:nvSpPr>
        <p:spPr>
          <a:xfrm>
            <a:off x="12224800" y="8670450"/>
            <a:ext cx="4248000" cy="47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lt1"/>
                </a:solidFill>
                <a:latin typeface="Calibri"/>
                <a:ea typeface="Calibri"/>
                <a:cs typeface="Calibri"/>
                <a:sym typeface="Calibri"/>
              </a:rPr>
              <a:t>참고 : </a:t>
            </a:r>
            <a:r>
              <a:rPr lang="en-US" u="sng">
                <a:solidFill>
                  <a:schemeClr val="lt1"/>
                </a:solidFill>
                <a:hlinkClick r:id="rId7">
                  <a:extLst>
                    <a:ext uri="{A12FA001-AC4F-418D-AE19-62706E023703}">
                      <ahyp:hlinkClr xmlns:ahyp="http://schemas.microsoft.com/office/drawing/2018/hyperlinkcolor" val="tx"/>
                    </a:ext>
                  </a:extLst>
                </a:hlinkClick>
              </a:rPr>
              <a:t>https://paul-hyun.github.io/implement-paper/</a:t>
            </a:r>
            <a:endParaRPr>
              <a:solidFill>
                <a:schemeClr val="lt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280"/>
        <p:cNvGrpSpPr/>
        <p:nvPr/>
      </p:nvGrpSpPr>
      <p:grpSpPr>
        <a:xfrm>
          <a:off x="0" y="0"/>
          <a:ext cx="0" cy="0"/>
          <a:chOff x="0" y="0"/>
          <a:chExt cx="0" cy="0"/>
        </a:xfrm>
      </p:grpSpPr>
      <p:sp>
        <p:nvSpPr>
          <p:cNvPr id="281" name="Google Shape;281;p10"/>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CECEC"/>
              </a:buClr>
              <a:buSzPts val="1600"/>
              <a:buFont typeface="Arial"/>
              <a:buNone/>
            </a:pPr>
            <a:r>
              <a:rPr lang="en-US" sz="1600" b="0" i="0" u="none" strike="noStrike" cap="none">
                <a:solidFill>
                  <a:srgbClr val="ECECEC"/>
                </a:solidFill>
                <a:latin typeface="나눔고딕" panose="020D0604000000000000" pitchFamily="50" charset="-127"/>
                <a:ea typeface="나눔고딕" panose="020D0604000000000000" pitchFamily="50" charset="-127"/>
                <a:sym typeface="Arial"/>
              </a:rPr>
              <a:t>논문 리딩 1</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282" name="Google Shape;282;p10"/>
          <p:cNvSpPr txBox="1"/>
          <p:nvPr/>
        </p:nvSpPr>
        <p:spPr>
          <a:xfrm>
            <a:off x="1379791" y="1569065"/>
            <a:ext cx="7764210" cy="30469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CECEC"/>
              </a:buClr>
              <a:buSzPts val="4800"/>
              <a:buFont typeface="Arial"/>
              <a:buNone/>
            </a:pPr>
            <a:r>
              <a:rPr lang="en-US" sz="4800" b="1" i="0" u="none" strike="noStrike" cap="none">
                <a:solidFill>
                  <a:srgbClr val="ECECEC"/>
                </a:solidFill>
                <a:latin typeface="Arial"/>
                <a:ea typeface="Arial"/>
                <a:cs typeface="Arial"/>
                <a:sym typeface="Arial"/>
              </a:rPr>
              <a:t>Fake news detection based on news content and social contexts : a transformer-based approach</a:t>
            </a:r>
            <a:endParaRPr/>
          </a:p>
        </p:txBody>
      </p:sp>
      <p:pic>
        <p:nvPicPr>
          <p:cNvPr id="283" name="Google Shape;283;p10"/>
          <p:cNvPicPr preferRelativeResize="0"/>
          <p:nvPr/>
        </p:nvPicPr>
        <p:blipFill rotWithShape="1">
          <a:blip r:embed="rId3">
            <a:alphaModFix/>
          </a:blip>
          <a:srcRect/>
          <a:stretch/>
        </p:blipFill>
        <p:spPr>
          <a:xfrm>
            <a:off x="6783311" y="1781205"/>
            <a:ext cx="238095" cy="238095"/>
          </a:xfrm>
          <a:prstGeom prst="rect">
            <a:avLst/>
          </a:prstGeom>
          <a:noFill/>
          <a:ln>
            <a:noFill/>
          </a:ln>
        </p:spPr>
      </p:pic>
      <p:pic>
        <p:nvPicPr>
          <p:cNvPr id="284" name="Google Shape;284;p10"/>
          <p:cNvPicPr preferRelativeResize="0"/>
          <p:nvPr/>
        </p:nvPicPr>
        <p:blipFill rotWithShape="1">
          <a:blip r:embed="rId4">
            <a:alphaModFix/>
          </a:blip>
          <a:srcRect/>
          <a:stretch/>
        </p:blipFill>
        <p:spPr>
          <a:xfrm>
            <a:off x="10014668" y="2145656"/>
            <a:ext cx="304762" cy="304762"/>
          </a:xfrm>
          <a:prstGeom prst="rect">
            <a:avLst/>
          </a:prstGeom>
          <a:noFill/>
          <a:ln>
            <a:noFill/>
          </a:ln>
        </p:spPr>
      </p:pic>
      <p:pic>
        <p:nvPicPr>
          <p:cNvPr id="285" name="Google Shape;285;p10"/>
          <p:cNvPicPr preferRelativeResize="0"/>
          <p:nvPr/>
        </p:nvPicPr>
        <p:blipFill rotWithShape="1">
          <a:blip r:embed="rId5">
            <a:alphaModFix/>
          </a:blip>
          <a:srcRect/>
          <a:stretch/>
        </p:blipFill>
        <p:spPr>
          <a:xfrm>
            <a:off x="10131794" y="2210429"/>
            <a:ext cx="108606" cy="175217"/>
          </a:xfrm>
          <a:prstGeom prst="rect">
            <a:avLst/>
          </a:prstGeom>
          <a:noFill/>
          <a:ln>
            <a:noFill/>
          </a:ln>
        </p:spPr>
      </p:pic>
      <p:sp>
        <p:nvSpPr>
          <p:cNvPr id="286" name="Google Shape;286;p10"/>
          <p:cNvSpPr txBox="1"/>
          <p:nvPr/>
        </p:nvSpPr>
        <p:spPr>
          <a:xfrm>
            <a:off x="10458762" y="2059943"/>
            <a:ext cx="9668937"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dirty="0" err="1">
                <a:solidFill>
                  <a:schemeClr val="lt1"/>
                </a:solidFill>
              </a:rPr>
              <a:t>연구목적</a:t>
            </a:r>
            <a:r>
              <a:rPr lang="en-US" sz="2500" b="1" i="0" u="none" strike="noStrike" cap="none" dirty="0">
                <a:solidFill>
                  <a:schemeClr val="lt1"/>
                </a:solidFill>
              </a:rPr>
              <a:t> </a:t>
            </a:r>
            <a:endParaRPr sz="1800" b="1" i="0" u="none" strike="noStrike" cap="none" dirty="0">
              <a:solidFill>
                <a:schemeClr val="lt1"/>
              </a:solidFill>
              <a:latin typeface="Calibri"/>
              <a:ea typeface="Calibri"/>
              <a:cs typeface="Calibri"/>
              <a:sym typeface="Calibri"/>
            </a:endParaRPr>
          </a:p>
        </p:txBody>
      </p:sp>
      <p:sp>
        <p:nvSpPr>
          <p:cNvPr id="287" name="Google Shape;287;p10"/>
          <p:cNvSpPr txBox="1"/>
          <p:nvPr/>
        </p:nvSpPr>
        <p:spPr>
          <a:xfrm>
            <a:off x="10033716" y="2702829"/>
            <a:ext cx="7416084" cy="92333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FFFFFF"/>
              </a:buClr>
              <a:buSzPts val="1800"/>
              <a:buFont typeface="Calibri"/>
              <a:buNone/>
            </a:pPr>
            <a:r>
              <a:rPr lang="en-US" sz="1800" b="0" i="0" u="none" strike="noStrike" cap="none">
                <a:solidFill>
                  <a:srgbClr val="FFFFFF"/>
                </a:solidFill>
                <a:latin typeface="나눔고딕" panose="020D0604000000000000" pitchFamily="50" charset="-127"/>
                <a:ea typeface="나눔고딕" panose="020D0604000000000000" pitchFamily="50" charset="-127"/>
                <a:cs typeface="Calibri"/>
                <a:sym typeface="Calibri"/>
              </a:rPr>
              <a:t>전통적인 언론 검증 방법으로는 가짜 뉴스의 속도와 규모를 따라잡기 어렵기 때문에, 자동화된 탐지 시스템이 점점 중요 ➡️ 가짜뉴스 실시간 탐지로 사회적 피해 최소화</a:t>
            </a:r>
            <a:endParaRPr sz="1800" b="0" i="0" u="none" strike="noStrike" cap="none">
              <a:solidFill>
                <a:srgbClr val="FFFFFF"/>
              </a:solidFill>
              <a:latin typeface="나눔고딕" panose="020D0604000000000000" pitchFamily="50" charset="-127"/>
              <a:ea typeface="나눔고딕" panose="020D0604000000000000" pitchFamily="50" charset="-127"/>
              <a:cs typeface="Calibri"/>
              <a:sym typeface="Calibri"/>
            </a:endParaRPr>
          </a:p>
        </p:txBody>
      </p:sp>
      <p:pic>
        <p:nvPicPr>
          <p:cNvPr id="288" name="Google Shape;288;p10"/>
          <p:cNvPicPr preferRelativeResize="0"/>
          <p:nvPr/>
        </p:nvPicPr>
        <p:blipFill rotWithShape="1">
          <a:blip r:embed="rId6">
            <a:alphaModFix/>
          </a:blip>
          <a:srcRect/>
          <a:stretch/>
        </p:blipFill>
        <p:spPr>
          <a:xfrm>
            <a:off x="10014668" y="3949788"/>
            <a:ext cx="1580549" cy="457777"/>
          </a:xfrm>
          <a:prstGeom prst="rect">
            <a:avLst/>
          </a:prstGeom>
          <a:noFill/>
          <a:ln>
            <a:noFill/>
          </a:ln>
        </p:spPr>
      </p:pic>
      <p:sp>
        <p:nvSpPr>
          <p:cNvPr id="289" name="Google Shape;289;p10"/>
          <p:cNvSpPr txBox="1"/>
          <p:nvPr/>
        </p:nvSpPr>
        <p:spPr>
          <a:xfrm>
            <a:off x="9854401" y="4039000"/>
            <a:ext cx="1901020"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600"/>
              <a:buFont typeface="Arial"/>
              <a:buNone/>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#초기탐지</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290" name="Google Shape;290;p10"/>
          <p:cNvPicPr preferRelativeResize="0"/>
          <p:nvPr/>
        </p:nvPicPr>
        <p:blipFill rotWithShape="1">
          <a:blip r:embed="rId6">
            <a:alphaModFix/>
          </a:blip>
          <a:srcRect/>
          <a:stretch/>
        </p:blipFill>
        <p:spPr>
          <a:xfrm>
            <a:off x="11746407" y="3949788"/>
            <a:ext cx="1580549" cy="457777"/>
          </a:xfrm>
          <a:prstGeom prst="rect">
            <a:avLst/>
          </a:prstGeom>
          <a:noFill/>
          <a:ln>
            <a:noFill/>
          </a:ln>
        </p:spPr>
      </p:pic>
      <p:sp>
        <p:nvSpPr>
          <p:cNvPr id="291" name="Google Shape;291;p10"/>
          <p:cNvSpPr txBox="1"/>
          <p:nvPr/>
        </p:nvSpPr>
        <p:spPr>
          <a:xfrm>
            <a:off x="11586211" y="4019952"/>
            <a:ext cx="1901020"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600"/>
              <a:buFont typeface="Arial"/>
              <a:buNone/>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#약한지도학습 </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292" name="Google Shape;292;p10"/>
          <p:cNvPicPr preferRelativeResize="0"/>
          <p:nvPr/>
        </p:nvPicPr>
        <p:blipFill rotWithShape="1">
          <a:blip r:embed="rId6">
            <a:alphaModFix/>
          </a:blip>
          <a:srcRect/>
          <a:stretch/>
        </p:blipFill>
        <p:spPr>
          <a:xfrm>
            <a:off x="13478146" y="3949788"/>
            <a:ext cx="1580549" cy="457777"/>
          </a:xfrm>
          <a:prstGeom prst="rect">
            <a:avLst/>
          </a:prstGeom>
          <a:noFill/>
          <a:ln>
            <a:noFill/>
          </a:ln>
        </p:spPr>
      </p:pic>
      <p:sp>
        <p:nvSpPr>
          <p:cNvPr id="293" name="Google Shape;293;p10"/>
          <p:cNvSpPr txBox="1"/>
          <p:nvPr/>
        </p:nvSpPr>
        <p:spPr>
          <a:xfrm>
            <a:off x="13317925" y="4039000"/>
            <a:ext cx="1901020"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600"/>
              <a:buFont typeface="Arial"/>
              <a:buNone/>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#transformer</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294" name="Google Shape;294;p10"/>
          <p:cNvPicPr preferRelativeResize="0"/>
          <p:nvPr/>
        </p:nvPicPr>
        <p:blipFill rotWithShape="1">
          <a:blip r:embed="rId4">
            <a:alphaModFix/>
          </a:blip>
          <a:srcRect/>
          <a:stretch/>
        </p:blipFill>
        <p:spPr>
          <a:xfrm>
            <a:off x="10033716" y="5007561"/>
            <a:ext cx="304762" cy="304762"/>
          </a:xfrm>
          <a:prstGeom prst="rect">
            <a:avLst/>
          </a:prstGeom>
          <a:noFill/>
          <a:ln>
            <a:noFill/>
          </a:ln>
        </p:spPr>
      </p:pic>
      <p:pic>
        <p:nvPicPr>
          <p:cNvPr id="295" name="Google Shape;295;p10"/>
          <p:cNvPicPr preferRelativeResize="0"/>
          <p:nvPr/>
        </p:nvPicPr>
        <p:blipFill rotWithShape="1">
          <a:blip r:embed="rId5">
            <a:alphaModFix/>
          </a:blip>
          <a:srcRect/>
          <a:stretch/>
        </p:blipFill>
        <p:spPr>
          <a:xfrm>
            <a:off x="10150842" y="5072333"/>
            <a:ext cx="108606" cy="175217"/>
          </a:xfrm>
          <a:prstGeom prst="rect">
            <a:avLst/>
          </a:prstGeom>
          <a:noFill/>
          <a:ln>
            <a:noFill/>
          </a:ln>
        </p:spPr>
      </p:pic>
      <p:sp>
        <p:nvSpPr>
          <p:cNvPr id="296" name="Google Shape;296;p10"/>
          <p:cNvSpPr txBox="1"/>
          <p:nvPr/>
        </p:nvSpPr>
        <p:spPr>
          <a:xfrm>
            <a:off x="10477810" y="4921848"/>
            <a:ext cx="9668937"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a:solidFill>
                  <a:srgbClr val="FFFFFF"/>
                </a:solidFill>
              </a:rPr>
              <a:t>사용한 모델</a:t>
            </a:r>
            <a:endParaRPr sz="1800" b="1" i="0" u="none" strike="noStrike" cap="none">
              <a:solidFill>
                <a:srgbClr val="000000"/>
              </a:solidFill>
              <a:latin typeface="Calibri"/>
              <a:ea typeface="Calibri"/>
              <a:cs typeface="Calibri"/>
              <a:sym typeface="Calibri"/>
            </a:endParaRPr>
          </a:p>
        </p:txBody>
      </p:sp>
      <p:sp>
        <p:nvSpPr>
          <p:cNvPr id="297" name="Google Shape;297;p10"/>
          <p:cNvSpPr txBox="1"/>
          <p:nvPr/>
        </p:nvSpPr>
        <p:spPr>
          <a:xfrm>
            <a:off x="10052764" y="5564736"/>
            <a:ext cx="7397036" cy="1200329"/>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FFFFFF"/>
              </a:buClr>
              <a:buSzPts val="1800"/>
              <a:buFont typeface="Calibri"/>
              <a:buNone/>
            </a:pP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BERT와</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GPT-2의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장점을</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결합한</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BART(Bidirectional and Auto-Regressive Transformer)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모델</a:t>
            </a:r>
            <a:endParaRPr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endParaRPr>
          </a:p>
          <a:p>
            <a:pPr marL="285750" marR="0" lvl="0" indent="-285750" algn="just" rtl="0">
              <a:lnSpc>
                <a:spcPct val="100000"/>
              </a:lnSpc>
              <a:spcBef>
                <a:spcPts val="0"/>
              </a:spcBef>
              <a:spcAft>
                <a:spcPts val="0"/>
              </a:spcAft>
              <a:buClr>
                <a:srgbClr val="FFFFFF"/>
              </a:buClr>
              <a:buSzPts val="1800"/>
              <a:buFont typeface="Calibri"/>
              <a:buChar char="-"/>
            </a:pP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BERT의</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강점은</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양방향</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인코딩을</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통해</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문맥</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정보를</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학습</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endParaRPr dirty="0">
              <a:latin typeface="나눔고딕" panose="020D0604000000000000" pitchFamily="50" charset="-127"/>
              <a:ea typeface="나눔고딕" panose="020D0604000000000000" pitchFamily="50" charset="-127"/>
            </a:endParaRPr>
          </a:p>
          <a:p>
            <a:pPr marL="285750" marR="0" lvl="0" indent="-285750" algn="just" rtl="0">
              <a:lnSpc>
                <a:spcPct val="100000"/>
              </a:lnSpc>
              <a:spcBef>
                <a:spcPts val="0"/>
              </a:spcBef>
              <a:spcAft>
                <a:spcPts val="0"/>
              </a:spcAft>
              <a:buClr>
                <a:srgbClr val="FFFFFF"/>
              </a:buClr>
              <a:buSzPts val="1800"/>
              <a:buFont typeface="Calibri"/>
              <a:buChar char="-"/>
            </a:pP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GPT-2는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순차적인</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데이터를</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처리하여</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미래의</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단어를</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예측하는데</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특화</a:t>
            </a:r>
            <a:endParaRPr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endParaRPr>
          </a:p>
        </p:txBody>
      </p:sp>
      <p:pic>
        <p:nvPicPr>
          <p:cNvPr id="298" name="Google Shape;298;p10"/>
          <p:cNvPicPr preferRelativeResize="0"/>
          <p:nvPr/>
        </p:nvPicPr>
        <p:blipFill rotWithShape="1">
          <a:blip r:embed="rId7">
            <a:alphaModFix/>
          </a:blip>
          <a:srcRect/>
          <a:stretch/>
        </p:blipFill>
        <p:spPr>
          <a:xfrm>
            <a:off x="10669147" y="7134736"/>
            <a:ext cx="1723955" cy="1723955"/>
          </a:xfrm>
          <a:prstGeom prst="rect">
            <a:avLst/>
          </a:prstGeom>
          <a:noFill/>
          <a:ln>
            <a:noFill/>
          </a:ln>
        </p:spPr>
      </p:pic>
      <p:sp>
        <p:nvSpPr>
          <p:cNvPr id="299" name="Google Shape;299;p10"/>
          <p:cNvSpPr txBox="1"/>
          <p:nvPr/>
        </p:nvSpPr>
        <p:spPr>
          <a:xfrm>
            <a:off x="10215000" y="9017256"/>
            <a:ext cx="254476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en-US" sz="1800" b="0" i="0" u="none" strike="noStrike" cap="none">
                <a:solidFill>
                  <a:srgbClr val="FFFFFF"/>
                </a:solidFill>
                <a:latin typeface="나눔고딕" panose="020D0604000000000000" pitchFamily="50" charset="-127"/>
                <a:ea typeface="나눔고딕" panose="020D0604000000000000" pitchFamily="50" charset="-127"/>
                <a:sym typeface="Arial"/>
              </a:rPr>
              <a:t>사용자 신뢰도 모듈</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300" name="Google Shape;300;p10"/>
          <p:cNvPicPr preferRelativeResize="0"/>
          <p:nvPr/>
        </p:nvPicPr>
        <p:blipFill rotWithShape="1">
          <a:blip r:embed="rId8">
            <a:alphaModFix/>
          </a:blip>
          <a:srcRect/>
          <a:stretch/>
        </p:blipFill>
        <p:spPr>
          <a:xfrm>
            <a:off x="10921601" y="7387190"/>
            <a:ext cx="1219048" cy="1219048"/>
          </a:xfrm>
          <a:prstGeom prst="rect">
            <a:avLst/>
          </a:prstGeom>
          <a:noFill/>
          <a:ln>
            <a:noFill/>
          </a:ln>
        </p:spPr>
      </p:pic>
      <p:pic>
        <p:nvPicPr>
          <p:cNvPr id="301" name="Google Shape;301;p10"/>
          <p:cNvPicPr preferRelativeResize="0"/>
          <p:nvPr/>
        </p:nvPicPr>
        <p:blipFill rotWithShape="1">
          <a:blip r:embed="rId7">
            <a:alphaModFix/>
          </a:blip>
          <a:srcRect/>
          <a:stretch/>
        </p:blipFill>
        <p:spPr>
          <a:xfrm>
            <a:off x="12813293" y="7134736"/>
            <a:ext cx="1723955" cy="1723955"/>
          </a:xfrm>
          <a:prstGeom prst="rect">
            <a:avLst/>
          </a:prstGeom>
          <a:noFill/>
          <a:ln>
            <a:noFill/>
          </a:ln>
        </p:spPr>
      </p:pic>
      <p:sp>
        <p:nvSpPr>
          <p:cNvPr id="302" name="Google Shape;302;p10"/>
          <p:cNvSpPr txBox="1"/>
          <p:nvPr/>
        </p:nvSpPr>
        <p:spPr>
          <a:xfrm>
            <a:off x="12402923" y="9017256"/>
            <a:ext cx="254476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en-US" sz="1800" b="0" i="0" u="none" strike="noStrike" cap="none">
                <a:solidFill>
                  <a:srgbClr val="FFFFFF"/>
                </a:solidFill>
                <a:latin typeface="나눔고딕" panose="020D0604000000000000" pitchFamily="50" charset="-127"/>
                <a:ea typeface="나눔고딕" panose="020D0604000000000000" pitchFamily="50" charset="-127"/>
                <a:sym typeface="Arial"/>
              </a:rPr>
              <a:t>NELA-GT-19</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303" name="Google Shape;303;p10"/>
          <p:cNvPicPr preferRelativeResize="0"/>
          <p:nvPr/>
        </p:nvPicPr>
        <p:blipFill rotWithShape="1">
          <a:blip r:embed="rId9">
            <a:alphaModFix/>
          </a:blip>
          <a:srcRect/>
          <a:stretch/>
        </p:blipFill>
        <p:spPr>
          <a:xfrm>
            <a:off x="13065747" y="7387190"/>
            <a:ext cx="1219048" cy="1219048"/>
          </a:xfrm>
          <a:prstGeom prst="rect">
            <a:avLst/>
          </a:prstGeom>
          <a:noFill/>
          <a:ln>
            <a:noFill/>
          </a:ln>
        </p:spPr>
      </p:pic>
      <p:pic>
        <p:nvPicPr>
          <p:cNvPr id="304" name="Google Shape;304;p10"/>
          <p:cNvPicPr preferRelativeResize="0"/>
          <p:nvPr/>
        </p:nvPicPr>
        <p:blipFill rotWithShape="1">
          <a:blip r:embed="rId7">
            <a:alphaModFix/>
          </a:blip>
          <a:srcRect/>
          <a:stretch/>
        </p:blipFill>
        <p:spPr>
          <a:xfrm>
            <a:off x="14913707" y="7134736"/>
            <a:ext cx="1723955" cy="1723955"/>
          </a:xfrm>
          <a:prstGeom prst="rect">
            <a:avLst/>
          </a:prstGeom>
          <a:noFill/>
          <a:ln>
            <a:noFill/>
          </a:ln>
        </p:spPr>
      </p:pic>
      <p:sp>
        <p:nvSpPr>
          <p:cNvPr id="305" name="Google Shape;305;p10"/>
          <p:cNvSpPr txBox="1"/>
          <p:nvPr/>
        </p:nvSpPr>
        <p:spPr>
          <a:xfrm>
            <a:off x="14547018" y="9017256"/>
            <a:ext cx="254476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en-US" sz="1800" b="0" i="0" u="none" strike="noStrike" cap="none">
                <a:solidFill>
                  <a:srgbClr val="FFFFFF"/>
                </a:solidFill>
                <a:latin typeface="나눔고딕" panose="020D0604000000000000" pitchFamily="50" charset="-127"/>
                <a:ea typeface="나눔고딕" panose="020D0604000000000000" pitchFamily="50" charset="-127"/>
                <a:sym typeface="Arial"/>
              </a:rPr>
              <a:t>Fakeeddit</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306" name="Google Shape;306;p10"/>
          <p:cNvPicPr preferRelativeResize="0"/>
          <p:nvPr/>
        </p:nvPicPr>
        <p:blipFill rotWithShape="1">
          <a:blip r:embed="rId10">
            <a:alphaModFix/>
          </a:blip>
          <a:srcRect/>
          <a:stretch/>
        </p:blipFill>
        <p:spPr>
          <a:xfrm>
            <a:off x="15165990" y="7343287"/>
            <a:ext cx="1306853" cy="1306853"/>
          </a:xfrm>
          <a:prstGeom prst="rect">
            <a:avLst/>
          </a:prstGeom>
          <a:noFill/>
          <a:ln>
            <a:noFill/>
          </a:ln>
        </p:spPr>
      </p:pic>
      <p:pic>
        <p:nvPicPr>
          <p:cNvPr id="307" name="Google Shape;307;p10"/>
          <p:cNvPicPr preferRelativeResize="0"/>
          <p:nvPr/>
        </p:nvPicPr>
        <p:blipFill rotWithShape="1">
          <a:blip r:embed="rId11">
            <a:alphaModFix/>
          </a:blip>
          <a:srcRect/>
          <a:stretch/>
        </p:blipFill>
        <p:spPr>
          <a:xfrm>
            <a:off x="16505490" y="9541295"/>
            <a:ext cx="1514443" cy="496280"/>
          </a:xfrm>
          <a:prstGeom prst="rect">
            <a:avLst/>
          </a:prstGeom>
          <a:noFill/>
          <a:ln>
            <a:noFill/>
          </a:ln>
        </p:spPr>
      </p:pic>
      <p:pic>
        <p:nvPicPr>
          <p:cNvPr id="308" name="Google Shape;308;p10"/>
          <p:cNvPicPr preferRelativeResize="0"/>
          <p:nvPr/>
        </p:nvPicPr>
        <p:blipFill rotWithShape="1">
          <a:blip r:embed="rId12">
            <a:alphaModFix/>
          </a:blip>
          <a:srcRect/>
          <a:stretch/>
        </p:blipFill>
        <p:spPr>
          <a:xfrm>
            <a:off x="1379789" y="5803673"/>
            <a:ext cx="7397036" cy="3330069"/>
          </a:xfrm>
          <a:prstGeom prst="rect">
            <a:avLst/>
          </a:prstGeom>
          <a:noFill/>
          <a:ln>
            <a:noFill/>
          </a:ln>
        </p:spPr>
      </p:pic>
      <p:sp>
        <p:nvSpPr>
          <p:cNvPr id="309" name="Google Shape;309;p10"/>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313"/>
        <p:cNvGrpSpPr/>
        <p:nvPr/>
      </p:nvGrpSpPr>
      <p:grpSpPr>
        <a:xfrm>
          <a:off x="0" y="0"/>
          <a:ext cx="0" cy="0"/>
          <a:chOff x="0" y="0"/>
          <a:chExt cx="0" cy="0"/>
        </a:xfrm>
      </p:grpSpPr>
      <p:sp>
        <p:nvSpPr>
          <p:cNvPr id="314" name="Google Shape;314;p11"/>
          <p:cNvSpPr txBox="1"/>
          <p:nvPr/>
        </p:nvSpPr>
        <p:spPr>
          <a:xfrm>
            <a:off x="1379790" y="1906257"/>
            <a:ext cx="11273100" cy="1262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2E5495"/>
              </a:buClr>
              <a:buSzPts val="7600"/>
              <a:buFont typeface="Arial"/>
              <a:buNone/>
            </a:pPr>
            <a:r>
              <a:rPr lang="en-US" sz="7600" b="1" i="0" u="none" strike="noStrike" cap="none">
                <a:solidFill>
                  <a:schemeClr val="lt1"/>
                </a:solidFill>
                <a:latin typeface="Arial"/>
                <a:ea typeface="Arial"/>
                <a:cs typeface="Arial"/>
                <a:sym typeface="Arial"/>
              </a:rPr>
              <a:t>FND-NS </a:t>
            </a:r>
            <a:endParaRPr sz="1800" b="0" i="0" u="none" strike="noStrike" cap="none">
              <a:solidFill>
                <a:schemeClr val="lt1"/>
              </a:solidFill>
              <a:latin typeface="Calibri"/>
              <a:ea typeface="Calibri"/>
              <a:cs typeface="Calibri"/>
              <a:sym typeface="Calibri"/>
            </a:endParaRPr>
          </a:p>
        </p:txBody>
      </p:sp>
      <p:sp>
        <p:nvSpPr>
          <p:cNvPr id="315" name="Google Shape;315;p11"/>
          <p:cNvSpPr txBox="1"/>
          <p:nvPr/>
        </p:nvSpPr>
        <p:spPr>
          <a:xfrm>
            <a:off x="1379790" y="3137448"/>
            <a:ext cx="11273171"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2E5495"/>
              </a:buClr>
              <a:buSzPts val="2500"/>
              <a:buFont typeface="Arial"/>
              <a:buNone/>
            </a:pPr>
            <a:r>
              <a:rPr lang="en-US" sz="2500" b="0" i="0" u="none" strike="noStrike" cap="none">
                <a:solidFill>
                  <a:schemeClr val="lt1"/>
                </a:solidFill>
                <a:latin typeface="Arial"/>
                <a:ea typeface="Arial"/>
                <a:cs typeface="Arial"/>
                <a:sym typeface="Arial"/>
              </a:rPr>
              <a:t>BART model based transformer </a:t>
            </a:r>
            <a:endParaRPr sz="1800" b="0" i="0" u="none" strike="noStrike" cap="none">
              <a:solidFill>
                <a:schemeClr val="lt1"/>
              </a:solidFill>
              <a:latin typeface="Calibri"/>
              <a:ea typeface="Calibri"/>
              <a:cs typeface="Calibri"/>
              <a:sym typeface="Calibri"/>
            </a:endParaRPr>
          </a:p>
        </p:txBody>
      </p:sp>
      <p:pic>
        <p:nvPicPr>
          <p:cNvPr id="316" name="Google Shape;316;p11"/>
          <p:cNvPicPr preferRelativeResize="0"/>
          <p:nvPr/>
        </p:nvPicPr>
        <p:blipFill rotWithShape="1">
          <a:blip r:embed="rId3">
            <a:alphaModFix/>
          </a:blip>
          <a:srcRect/>
          <a:stretch/>
        </p:blipFill>
        <p:spPr>
          <a:xfrm>
            <a:off x="5164264" y="2098042"/>
            <a:ext cx="238095" cy="238095"/>
          </a:xfrm>
          <a:prstGeom prst="rect">
            <a:avLst/>
          </a:prstGeom>
          <a:noFill/>
          <a:ln>
            <a:noFill/>
          </a:ln>
        </p:spPr>
      </p:pic>
      <p:pic>
        <p:nvPicPr>
          <p:cNvPr id="317" name="Google Shape;317;p11"/>
          <p:cNvPicPr preferRelativeResize="0"/>
          <p:nvPr/>
        </p:nvPicPr>
        <p:blipFill rotWithShape="1">
          <a:blip r:embed="rId4">
            <a:alphaModFix/>
          </a:blip>
          <a:srcRect/>
          <a:stretch/>
        </p:blipFill>
        <p:spPr>
          <a:xfrm>
            <a:off x="2175055" y="8954637"/>
            <a:ext cx="114286" cy="114286"/>
          </a:xfrm>
          <a:prstGeom prst="rect">
            <a:avLst/>
          </a:prstGeom>
          <a:noFill/>
          <a:ln>
            <a:noFill/>
          </a:ln>
        </p:spPr>
      </p:pic>
      <p:pic>
        <p:nvPicPr>
          <p:cNvPr id="318" name="Google Shape;318;p11"/>
          <p:cNvPicPr preferRelativeResize="0"/>
          <p:nvPr/>
        </p:nvPicPr>
        <p:blipFill rotWithShape="1">
          <a:blip r:embed="rId5">
            <a:alphaModFix/>
          </a:blip>
          <a:srcRect/>
          <a:stretch/>
        </p:blipFill>
        <p:spPr>
          <a:xfrm>
            <a:off x="8808546" y="3204163"/>
            <a:ext cx="304762" cy="304762"/>
          </a:xfrm>
          <a:prstGeom prst="rect">
            <a:avLst/>
          </a:prstGeom>
          <a:noFill/>
          <a:ln>
            <a:noFill/>
          </a:ln>
        </p:spPr>
      </p:pic>
      <p:sp>
        <p:nvSpPr>
          <p:cNvPr id="319" name="Google Shape;319;p11"/>
          <p:cNvSpPr txBox="1"/>
          <p:nvPr/>
        </p:nvSpPr>
        <p:spPr>
          <a:xfrm>
            <a:off x="9252641" y="3137493"/>
            <a:ext cx="9668937"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2E5495"/>
              </a:buClr>
              <a:buSzPts val="2500"/>
              <a:buFont typeface="Arial"/>
              <a:buNone/>
            </a:pPr>
            <a:r>
              <a:rPr lang="en-US" sz="2500" b="0" i="0" u="none" strike="noStrike" cap="none">
                <a:solidFill>
                  <a:schemeClr val="lt1"/>
                </a:solidFill>
                <a:latin typeface="Arial"/>
                <a:ea typeface="Arial"/>
                <a:cs typeface="Arial"/>
                <a:sym typeface="Arial"/>
              </a:rPr>
              <a:t>mechanism</a:t>
            </a:r>
            <a:endParaRPr sz="1800" b="0" i="0" u="none" strike="noStrike" cap="none">
              <a:solidFill>
                <a:schemeClr val="lt1"/>
              </a:solidFill>
              <a:latin typeface="Calibri"/>
              <a:ea typeface="Calibri"/>
              <a:cs typeface="Calibri"/>
              <a:sym typeface="Calibri"/>
            </a:endParaRPr>
          </a:p>
        </p:txBody>
      </p:sp>
      <p:pic>
        <p:nvPicPr>
          <p:cNvPr id="320" name="Google Shape;320;p11"/>
          <p:cNvPicPr preferRelativeResize="0"/>
          <p:nvPr/>
        </p:nvPicPr>
        <p:blipFill rotWithShape="1">
          <a:blip r:embed="rId4">
            <a:alphaModFix/>
          </a:blip>
          <a:srcRect/>
          <a:stretch/>
        </p:blipFill>
        <p:spPr>
          <a:xfrm>
            <a:off x="7592484" y="8954637"/>
            <a:ext cx="114286" cy="114286"/>
          </a:xfrm>
          <a:prstGeom prst="rect">
            <a:avLst/>
          </a:prstGeom>
          <a:noFill/>
          <a:ln>
            <a:noFill/>
          </a:ln>
        </p:spPr>
      </p:pic>
      <p:pic>
        <p:nvPicPr>
          <p:cNvPr id="321" name="Google Shape;321;p11"/>
          <p:cNvPicPr preferRelativeResize="0"/>
          <p:nvPr/>
        </p:nvPicPr>
        <p:blipFill rotWithShape="1">
          <a:blip r:embed="rId6">
            <a:alphaModFix/>
          </a:blip>
          <a:srcRect/>
          <a:stretch/>
        </p:blipFill>
        <p:spPr>
          <a:xfrm>
            <a:off x="16521286" y="9482619"/>
            <a:ext cx="1514443" cy="493200"/>
          </a:xfrm>
          <a:prstGeom prst="rect">
            <a:avLst/>
          </a:prstGeom>
          <a:noFill/>
          <a:ln>
            <a:noFill/>
          </a:ln>
        </p:spPr>
      </p:pic>
      <p:sp>
        <p:nvSpPr>
          <p:cNvPr id="322" name="Google Shape;322;p11"/>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2E5495"/>
              </a:buClr>
              <a:buSzPts val="1600"/>
              <a:buFont typeface="Arial"/>
              <a:buNone/>
            </a:pPr>
            <a:r>
              <a:rPr lang="en-US" sz="1600" b="0" i="0" u="none" strike="noStrike" cap="none">
                <a:solidFill>
                  <a:schemeClr val="lt1"/>
                </a:solidFill>
                <a:latin typeface="나눔고딕" panose="020D0604000000000000" pitchFamily="50" charset="-127"/>
                <a:ea typeface="나눔고딕" panose="020D0604000000000000" pitchFamily="50" charset="-127"/>
                <a:sym typeface="Arial"/>
              </a:rPr>
              <a:t>사용한 모델</a:t>
            </a:r>
            <a:endParaRPr sz="1800" b="0" i="0" u="none" strike="noStrike" cap="none">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323" name="Google Shape;323;p11"/>
          <p:cNvPicPr preferRelativeResize="0"/>
          <p:nvPr/>
        </p:nvPicPr>
        <p:blipFill rotWithShape="1">
          <a:blip r:embed="rId7">
            <a:alphaModFix/>
          </a:blip>
          <a:srcRect/>
          <a:stretch/>
        </p:blipFill>
        <p:spPr>
          <a:xfrm>
            <a:off x="1379790" y="4178519"/>
            <a:ext cx="6086841" cy="5127164"/>
          </a:xfrm>
          <a:prstGeom prst="rect">
            <a:avLst/>
          </a:prstGeom>
          <a:noFill/>
          <a:ln>
            <a:noFill/>
          </a:ln>
        </p:spPr>
      </p:pic>
      <p:pic>
        <p:nvPicPr>
          <p:cNvPr id="324" name="Google Shape;324;p11"/>
          <p:cNvPicPr preferRelativeResize="0"/>
          <p:nvPr/>
        </p:nvPicPr>
        <p:blipFill rotWithShape="1">
          <a:blip r:embed="rId8">
            <a:alphaModFix/>
          </a:blip>
          <a:srcRect/>
          <a:stretch/>
        </p:blipFill>
        <p:spPr>
          <a:xfrm>
            <a:off x="8839200" y="4221504"/>
            <a:ext cx="8495726" cy="850212"/>
          </a:xfrm>
          <a:prstGeom prst="rect">
            <a:avLst/>
          </a:prstGeom>
          <a:solidFill>
            <a:schemeClr val="lt1"/>
          </a:solidFill>
          <a:ln w="25400" cap="flat" cmpd="sng">
            <a:solidFill>
              <a:schemeClr val="accent1"/>
            </a:solidFill>
            <a:prstDash val="solid"/>
            <a:round/>
            <a:headEnd type="none" w="sm" len="sm"/>
            <a:tailEnd type="none" w="sm" len="sm"/>
          </a:ln>
        </p:spPr>
      </p:pic>
      <p:sp>
        <p:nvSpPr>
          <p:cNvPr id="325" name="Google Shape;325;p11"/>
          <p:cNvSpPr txBox="1"/>
          <p:nvPr/>
        </p:nvSpPr>
        <p:spPr>
          <a:xfrm>
            <a:off x="8193255" y="4521730"/>
            <a:ext cx="9835500" cy="415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100"/>
              <a:buFont typeface="Arial"/>
              <a:buNone/>
            </a:pPr>
            <a:r>
              <a:rPr lang="en-US" sz="2100" b="0" i="0" u="none" strike="noStrike" cap="none" dirty="0" err="1">
                <a:solidFill>
                  <a:srgbClr val="000000"/>
                </a:solidFill>
                <a:latin typeface="나눔고딕" panose="020D0604000000000000" pitchFamily="50" charset="-127"/>
                <a:ea typeface="나눔고딕" panose="020D0604000000000000" pitchFamily="50" charset="-127"/>
                <a:sym typeface="Arial"/>
              </a:rPr>
              <a:t>뉴스</a:t>
            </a:r>
            <a:r>
              <a:rPr lang="en-US" sz="21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100" b="0" i="0" u="none" strike="noStrike" cap="none" dirty="0" err="1">
                <a:solidFill>
                  <a:srgbClr val="000000"/>
                </a:solidFill>
                <a:latin typeface="나눔고딕" panose="020D0604000000000000" pitchFamily="50" charset="-127"/>
                <a:ea typeface="나눔고딕" panose="020D0604000000000000" pitchFamily="50" charset="-127"/>
                <a:sym typeface="Arial"/>
              </a:rPr>
              <a:t>콘텐츠와</a:t>
            </a:r>
            <a:r>
              <a:rPr lang="en-US" sz="21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100" b="0" i="0" u="none" strike="noStrike" cap="none" dirty="0" err="1">
                <a:solidFill>
                  <a:srgbClr val="000000"/>
                </a:solidFill>
                <a:latin typeface="나눔고딕" panose="020D0604000000000000" pitchFamily="50" charset="-127"/>
                <a:ea typeface="나눔고딕" panose="020D0604000000000000" pitchFamily="50" charset="-127"/>
                <a:sym typeface="Arial"/>
              </a:rPr>
              <a:t>소셜</a:t>
            </a:r>
            <a:r>
              <a:rPr lang="en-US" sz="21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100" b="0" i="0" u="none" strike="noStrike" cap="none" dirty="0" err="1">
                <a:solidFill>
                  <a:srgbClr val="000000"/>
                </a:solidFill>
                <a:latin typeface="나눔고딕" panose="020D0604000000000000" pitchFamily="50" charset="-127"/>
                <a:ea typeface="나눔고딕" panose="020D0604000000000000" pitchFamily="50" charset="-127"/>
                <a:sym typeface="Arial"/>
              </a:rPr>
              <a:t>컨텍스트에서</a:t>
            </a:r>
            <a:r>
              <a:rPr lang="en-US" sz="21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100" b="0" i="0" u="none" strike="noStrike" cap="none" dirty="0" err="1">
                <a:solidFill>
                  <a:srgbClr val="000000"/>
                </a:solidFill>
                <a:latin typeface="나눔고딕" panose="020D0604000000000000" pitchFamily="50" charset="-127"/>
                <a:ea typeface="나눔고딕" panose="020D0604000000000000" pitchFamily="50" charset="-127"/>
                <a:sym typeface="Arial"/>
              </a:rPr>
              <a:t>다양한</a:t>
            </a:r>
            <a:r>
              <a:rPr lang="en-US" sz="21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100" b="0" i="0" u="none" strike="noStrike" cap="none" dirty="0" err="1">
                <a:solidFill>
                  <a:srgbClr val="000000"/>
                </a:solidFill>
                <a:latin typeface="나눔고딕" panose="020D0604000000000000" pitchFamily="50" charset="-127"/>
                <a:ea typeface="나눔고딕" panose="020D0604000000000000" pitchFamily="50" charset="-127"/>
                <a:sym typeface="Arial"/>
              </a:rPr>
              <a:t>특징을</a:t>
            </a:r>
            <a:r>
              <a:rPr lang="en-US" sz="21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100" b="0" i="0" u="none" strike="noStrike" cap="none" dirty="0" err="1">
                <a:solidFill>
                  <a:srgbClr val="000000"/>
                </a:solidFill>
                <a:latin typeface="나눔고딕" panose="020D0604000000000000" pitchFamily="50" charset="-127"/>
                <a:ea typeface="나눔고딕" panose="020D0604000000000000" pitchFamily="50" charset="-127"/>
                <a:sym typeface="Arial"/>
              </a:rPr>
              <a:t>인코더에</a:t>
            </a:r>
            <a:r>
              <a:rPr lang="en-US" sz="21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100" b="0" i="0" u="none" strike="noStrike" cap="none" dirty="0" err="1">
                <a:solidFill>
                  <a:srgbClr val="000000"/>
                </a:solidFill>
                <a:latin typeface="나눔고딕" panose="020D0604000000000000" pitchFamily="50" charset="-127"/>
                <a:ea typeface="나눔고딕" panose="020D0604000000000000" pitchFamily="50" charset="-127"/>
                <a:sym typeface="Arial"/>
              </a:rPr>
              <a:t>입력</a:t>
            </a:r>
            <a:endParaRPr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326" name="Google Shape;326;p11"/>
          <p:cNvPicPr preferRelativeResize="0"/>
          <p:nvPr/>
        </p:nvPicPr>
        <p:blipFill rotWithShape="1">
          <a:blip r:embed="rId8">
            <a:alphaModFix/>
          </a:blip>
          <a:srcRect/>
          <a:stretch/>
        </p:blipFill>
        <p:spPr>
          <a:xfrm>
            <a:off x="8800525" y="5332870"/>
            <a:ext cx="8534401" cy="850212"/>
          </a:xfrm>
          <a:prstGeom prst="rect">
            <a:avLst/>
          </a:prstGeom>
          <a:solidFill>
            <a:schemeClr val="lt1"/>
          </a:solidFill>
          <a:ln w="25400" cap="flat" cmpd="sng">
            <a:solidFill>
              <a:schemeClr val="accent1"/>
            </a:solidFill>
            <a:prstDash val="solid"/>
            <a:round/>
            <a:headEnd type="none" w="sm" len="sm"/>
            <a:tailEnd type="none" w="sm" len="sm"/>
          </a:ln>
        </p:spPr>
      </p:pic>
      <p:sp>
        <p:nvSpPr>
          <p:cNvPr id="327" name="Google Shape;327;p11"/>
          <p:cNvSpPr txBox="1"/>
          <p:nvPr/>
        </p:nvSpPr>
        <p:spPr>
          <a:xfrm>
            <a:off x="8154580" y="5538524"/>
            <a:ext cx="9835500" cy="400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err="1">
                <a:solidFill>
                  <a:srgbClr val="000000"/>
                </a:solidFill>
                <a:latin typeface="나눔고딕" panose="020D0604000000000000" pitchFamily="50" charset="-127"/>
                <a:ea typeface="나눔고딕" panose="020D0604000000000000" pitchFamily="50" charset="-127"/>
                <a:sym typeface="Arial"/>
              </a:rPr>
              <a:t>멀티헤드</a:t>
            </a:r>
            <a:r>
              <a:rPr lang="en-US" sz="20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000" b="0" i="0" u="none" strike="noStrike" cap="none" dirty="0" err="1">
                <a:solidFill>
                  <a:srgbClr val="000000"/>
                </a:solidFill>
                <a:latin typeface="나눔고딕" panose="020D0604000000000000" pitchFamily="50" charset="-127"/>
                <a:ea typeface="나눔고딕" panose="020D0604000000000000" pitchFamily="50" charset="-127"/>
                <a:sym typeface="Arial"/>
              </a:rPr>
              <a:t>어텐션을</a:t>
            </a:r>
            <a:r>
              <a:rPr lang="en-US" sz="20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000" b="0" i="0" u="none" strike="noStrike" cap="none" dirty="0" err="1">
                <a:solidFill>
                  <a:srgbClr val="000000"/>
                </a:solidFill>
                <a:latin typeface="나눔고딕" panose="020D0604000000000000" pitchFamily="50" charset="-127"/>
                <a:ea typeface="나눔고딕" panose="020D0604000000000000" pitchFamily="50" charset="-127"/>
                <a:sym typeface="Arial"/>
              </a:rPr>
              <a:t>사용하여</a:t>
            </a:r>
            <a:r>
              <a:rPr lang="en-US" sz="20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000" b="0" i="0" u="none" strike="noStrike" cap="none" dirty="0" err="1">
                <a:solidFill>
                  <a:srgbClr val="000000"/>
                </a:solidFill>
                <a:latin typeface="나눔고딕" panose="020D0604000000000000" pitchFamily="50" charset="-127"/>
                <a:ea typeface="나눔고딕" panose="020D0604000000000000" pitchFamily="50" charset="-127"/>
                <a:sym typeface="Arial"/>
              </a:rPr>
              <a:t>다양한</a:t>
            </a:r>
            <a:r>
              <a:rPr lang="en-US" sz="20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000" b="0" i="0" u="none" strike="noStrike" cap="none" dirty="0" err="1">
                <a:solidFill>
                  <a:srgbClr val="000000"/>
                </a:solidFill>
                <a:latin typeface="나눔고딕" panose="020D0604000000000000" pitchFamily="50" charset="-127"/>
                <a:ea typeface="나눔고딕" panose="020D0604000000000000" pitchFamily="50" charset="-127"/>
                <a:sym typeface="Arial"/>
              </a:rPr>
              <a:t>정보의</a:t>
            </a:r>
            <a:r>
              <a:rPr lang="en-US" sz="20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000" b="0" i="0" u="none" strike="noStrike" cap="none" dirty="0" err="1">
                <a:solidFill>
                  <a:srgbClr val="000000"/>
                </a:solidFill>
                <a:latin typeface="나눔고딕" panose="020D0604000000000000" pitchFamily="50" charset="-127"/>
                <a:ea typeface="나눔고딕" panose="020D0604000000000000" pitchFamily="50" charset="-127"/>
                <a:sym typeface="Arial"/>
              </a:rPr>
              <a:t>중요도에</a:t>
            </a:r>
            <a:r>
              <a:rPr lang="en-US" sz="20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000" b="0" i="0" u="none" strike="noStrike" cap="none" dirty="0" err="1">
                <a:solidFill>
                  <a:srgbClr val="000000"/>
                </a:solidFill>
                <a:latin typeface="나눔고딕" panose="020D0604000000000000" pitchFamily="50" charset="-127"/>
                <a:ea typeface="나눔고딕" panose="020D0604000000000000" pitchFamily="50" charset="-127"/>
                <a:sym typeface="Arial"/>
              </a:rPr>
              <a:t>대해</a:t>
            </a:r>
            <a:r>
              <a:rPr lang="en-US" sz="20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000" b="0" i="0" u="none" strike="noStrike" cap="none" dirty="0" err="1">
                <a:solidFill>
                  <a:srgbClr val="000000"/>
                </a:solidFill>
                <a:latin typeface="나눔고딕" panose="020D0604000000000000" pitchFamily="50" charset="-127"/>
                <a:ea typeface="나눔고딕" panose="020D0604000000000000" pitchFamily="50" charset="-127"/>
                <a:sym typeface="Arial"/>
              </a:rPr>
              <a:t>가중치를</a:t>
            </a:r>
            <a:r>
              <a:rPr lang="en-US" sz="2000" b="0" i="0" u="none" strike="noStrike" cap="none" dirty="0">
                <a:solidFill>
                  <a:srgbClr val="000000"/>
                </a:solidFill>
                <a:latin typeface="나눔고딕" panose="020D0604000000000000" pitchFamily="50" charset="-127"/>
                <a:ea typeface="나눔고딕" panose="020D0604000000000000" pitchFamily="50" charset="-127"/>
                <a:sym typeface="Arial"/>
              </a:rPr>
              <a:t> </a:t>
            </a:r>
            <a:r>
              <a:rPr lang="en-US" sz="2000" b="0" i="0" u="none" strike="noStrike" cap="none" dirty="0" err="1">
                <a:solidFill>
                  <a:srgbClr val="000000"/>
                </a:solidFill>
                <a:latin typeface="나눔고딕" panose="020D0604000000000000" pitchFamily="50" charset="-127"/>
                <a:ea typeface="나눔고딕" panose="020D0604000000000000" pitchFamily="50" charset="-127"/>
                <a:sym typeface="Arial"/>
              </a:rPr>
              <a:t>매김</a:t>
            </a:r>
            <a:endParaRPr dirty="0">
              <a:latin typeface="나눔고딕" panose="020D0604000000000000" pitchFamily="50" charset="-127"/>
              <a:ea typeface="나눔고딕" panose="020D0604000000000000" pitchFamily="50" charset="-127"/>
            </a:endParaRPr>
          </a:p>
        </p:txBody>
      </p:sp>
      <p:pic>
        <p:nvPicPr>
          <p:cNvPr id="328" name="Google Shape;328;p11"/>
          <p:cNvPicPr preferRelativeResize="0"/>
          <p:nvPr/>
        </p:nvPicPr>
        <p:blipFill rotWithShape="1">
          <a:blip r:embed="rId8">
            <a:alphaModFix/>
          </a:blip>
          <a:srcRect/>
          <a:stretch/>
        </p:blipFill>
        <p:spPr>
          <a:xfrm>
            <a:off x="8836902" y="6465781"/>
            <a:ext cx="8534401" cy="850212"/>
          </a:xfrm>
          <a:prstGeom prst="rect">
            <a:avLst/>
          </a:prstGeom>
          <a:solidFill>
            <a:schemeClr val="lt1"/>
          </a:solidFill>
          <a:ln w="25400" cap="flat" cmpd="sng">
            <a:solidFill>
              <a:schemeClr val="accent1"/>
            </a:solidFill>
            <a:prstDash val="solid"/>
            <a:round/>
            <a:headEnd type="none" w="sm" len="sm"/>
            <a:tailEnd type="none" w="sm" len="sm"/>
          </a:ln>
        </p:spPr>
      </p:pic>
      <p:sp>
        <p:nvSpPr>
          <p:cNvPr id="329" name="Google Shape;329;p11"/>
          <p:cNvSpPr txBox="1"/>
          <p:nvPr/>
        </p:nvSpPr>
        <p:spPr>
          <a:xfrm>
            <a:off x="8147653" y="6623217"/>
            <a:ext cx="9835500" cy="923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Calibri"/>
              <a:buNone/>
            </a:pP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입력</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시퀀스에서</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일부</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토큰을</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무작위로</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마스킹</a:t>
            </a:r>
            <a:endParaRPr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a:p>
            <a:pPr marL="0" marR="0" lvl="0" indent="0" algn="ctr" rtl="0">
              <a:lnSpc>
                <a:spcPct val="100000"/>
              </a:lnSpc>
              <a:spcBef>
                <a:spcPts val="0"/>
              </a:spcBef>
              <a:spcAft>
                <a:spcPts val="0"/>
              </a:spcAft>
              <a:buClr>
                <a:srgbClr val="000000"/>
              </a:buClr>
              <a:buSzPts val="1800"/>
              <a:buFont typeface="Calibri"/>
              <a:buNone/>
            </a:pP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마스킹된</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항목의</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위치를</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기반으로</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토큰</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ID를</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예측</a:t>
            </a:r>
            <a:endParaRPr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a:p>
            <a:pPr marL="0" marR="0" lvl="0" indent="0" algn="ctr" rtl="0">
              <a:lnSpc>
                <a:spcPct val="100000"/>
              </a:lnSpc>
              <a:spcBef>
                <a:spcPts val="0"/>
              </a:spcBef>
              <a:spcAft>
                <a:spcPts val="0"/>
              </a:spcAft>
              <a:buClr>
                <a:schemeClr val="dk1"/>
              </a:buClr>
              <a:buSzPts val="1800"/>
              <a:buFont typeface="Calibri"/>
              <a:buNone/>
            </a:pPr>
            <a:endParaRPr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330" name="Google Shape;330;p11"/>
          <p:cNvPicPr preferRelativeResize="0"/>
          <p:nvPr/>
        </p:nvPicPr>
        <p:blipFill rotWithShape="1">
          <a:blip r:embed="rId8">
            <a:alphaModFix/>
          </a:blip>
          <a:srcRect/>
          <a:stretch/>
        </p:blipFill>
        <p:spPr>
          <a:xfrm>
            <a:off x="8839200" y="7581900"/>
            <a:ext cx="8534401" cy="850212"/>
          </a:xfrm>
          <a:prstGeom prst="rect">
            <a:avLst/>
          </a:prstGeom>
          <a:solidFill>
            <a:schemeClr val="lt1"/>
          </a:solidFill>
          <a:ln w="25400" cap="flat" cmpd="sng">
            <a:solidFill>
              <a:schemeClr val="accent1"/>
            </a:solidFill>
            <a:prstDash val="solid"/>
            <a:round/>
            <a:headEnd type="none" w="sm" len="sm"/>
            <a:tailEnd type="none" w="sm" len="sm"/>
          </a:ln>
        </p:spPr>
      </p:pic>
      <p:sp>
        <p:nvSpPr>
          <p:cNvPr id="331" name="Google Shape;331;p11"/>
          <p:cNvSpPr txBox="1"/>
          <p:nvPr/>
        </p:nvSpPr>
        <p:spPr>
          <a:xfrm>
            <a:off x="8193255" y="7787554"/>
            <a:ext cx="9835500" cy="646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Calibri"/>
              <a:buNone/>
            </a:pP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원래</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BART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모델</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위에</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선형</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변환과</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소프트맥스</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레이어를</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추가</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최종</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라벨을</a:t>
            </a:r>
            <a:r>
              <a:rPr lang="en-US"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000000"/>
                </a:solidFill>
                <a:latin typeface="나눔고딕" panose="020D0604000000000000" pitchFamily="50" charset="-127"/>
                <a:ea typeface="나눔고딕" panose="020D0604000000000000" pitchFamily="50" charset="-127"/>
                <a:cs typeface="Calibri"/>
                <a:sym typeface="Calibri"/>
              </a:rPr>
              <a:t>출력</a:t>
            </a:r>
            <a:endParaRPr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a:p>
            <a:pPr marL="0" marR="0" lvl="0" indent="0" algn="ctr" rtl="0">
              <a:lnSpc>
                <a:spcPct val="100000"/>
              </a:lnSpc>
              <a:spcBef>
                <a:spcPts val="0"/>
              </a:spcBef>
              <a:spcAft>
                <a:spcPts val="0"/>
              </a:spcAft>
              <a:buClr>
                <a:schemeClr val="dk1"/>
              </a:buClr>
              <a:buSzPts val="1800"/>
              <a:buFont typeface="Calibri"/>
              <a:buNone/>
            </a:pPr>
            <a:endParaRPr sz="1800" b="0" i="0" u="none" strike="noStrike" cap="none" dirty="0">
              <a:solidFill>
                <a:srgbClr val="000000"/>
              </a:solidFill>
              <a:latin typeface="나눔고딕" panose="020D0604000000000000" pitchFamily="50" charset="-127"/>
              <a:ea typeface="나눔고딕" panose="020D0604000000000000" pitchFamily="50" charset="-127"/>
              <a:sym typeface="Arial"/>
            </a:endParaRPr>
          </a:p>
        </p:txBody>
      </p:sp>
      <p:sp>
        <p:nvSpPr>
          <p:cNvPr id="332" name="Google Shape;332;p11"/>
          <p:cNvSpPr txBox="1"/>
          <p:nvPr/>
        </p:nvSpPr>
        <p:spPr>
          <a:xfrm>
            <a:off x="15100815" y="601069"/>
            <a:ext cx="2274300" cy="58473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336"/>
        <p:cNvGrpSpPr/>
        <p:nvPr/>
      </p:nvGrpSpPr>
      <p:grpSpPr>
        <a:xfrm>
          <a:off x="0" y="0"/>
          <a:ext cx="0" cy="0"/>
          <a:chOff x="0" y="0"/>
          <a:chExt cx="0" cy="0"/>
        </a:xfrm>
      </p:grpSpPr>
      <p:sp>
        <p:nvSpPr>
          <p:cNvPr id="337" name="Google Shape;337;p12"/>
          <p:cNvSpPr txBox="1"/>
          <p:nvPr/>
        </p:nvSpPr>
        <p:spPr>
          <a:xfrm>
            <a:off x="1379790" y="1906257"/>
            <a:ext cx="11273100" cy="1262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2E5495"/>
              </a:buClr>
              <a:buSzPts val="7600"/>
              <a:buFont typeface="Arial"/>
              <a:buNone/>
            </a:pPr>
            <a:r>
              <a:rPr lang="en-US" sz="7600" b="1" i="0" u="none" strike="noStrike" cap="none">
                <a:solidFill>
                  <a:schemeClr val="lt1"/>
                </a:solidFill>
                <a:latin typeface="Arial"/>
                <a:ea typeface="Arial"/>
                <a:cs typeface="Arial"/>
                <a:sym typeface="Arial"/>
              </a:rPr>
              <a:t>FND-NS </a:t>
            </a:r>
            <a:endParaRPr sz="1800" b="0" i="0" u="none" strike="noStrike" cap="none">
              <a:solidFill>
                <a:schemeClr val="lt1"/>
              </a:solidFill>
              <a:latin typeface="Calibri"/>
              <a:ea typeface="Calibri"/>
              <a:cs typeface="Calibri"/>
              <a:sym typeface="Calibri"/>
            </a:endParaRPr>
          </a:p>
        </p:txBody>
      </p:sp>
      <p:sp>
        <p:nvSpPr>
          <p:cNvPr id="338" name="Google Shape;338;p12"/>
          <p:cNvSpPr txBox="1"/>
          <p:nvPr/>
        </p:nvSpPr>
        <p:spPr>
          <a:xfrm>
            <a:off x="1379790" y="3137448"/>
            <a:ext cx="11273171"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2E5495"/>
              </a:buClr>
              <a:buSzPts val="2500"/>
              <a:buFont typeface="Arial"/>
              <a:buNone/>
            </a:pPr>
            <a:r>
              <a:rPr lang="en-US" sz="2500" b="0" i="0" u="none" strike="noStrike" cap="none">
                <a:solidFill>
                  <a:schemeClr val="lt1"/>
                </a:solidFill>
                <a:latin typeface="Arial"/>
                <a:ea typeface="Arial"/>
                <a:cs typeface="Arial"/>
                <a:sym typeface="Arial"/>
              </a:rPr>
              <a:t>BART model based transformer </a:t>
            </a:r>
            <a:endParaRPr sz="1800" b="0" i="0" u="none" strike="noStrike" cap="none">
              <a:solidFill>
                <a:schemeClr val="lt1"/>
              </a:solidFill>
              <a:latin typeface="Calibri"/>
              <a:ea typeface="Calibri"/>
              <a:cs typeface="Calibri"/>
              <a:sym typeface="Calibri"/>
            </a:endParaRPr>
          </a:p>
        </p:txBody>
      </p:sp>
      <p:pic>
        <p:nvPicPr>
          <p:cNvPr id="339" name="Google Shape;339;p12"/>
          <p:cNvPicPr preferRelativeResize="0"/>
          <p:nvPr/>
        </p:nvPicPr>
        <p:blipFill rotWithShape="1">
          <a:blip r:embed="rId3">
            <a:alphaModFix/>
          </a:blip>
          <a:srcRect/>
          <a:stretch/>
        </p:blipFill>
        <p:spPr>
          <a:xfrm>
            <a:off x="5164264" y="2098042"/>
            <a:ext cx="238095" cy="238095"/>
          </a:xfrm>
          <a:prstGeom prst="rect">
            <a:avLst/>
          </a:prstGeom>
          <a:noFill/>
          <a:ln>
            <a:noFill/>
          </a:ln>
        </p:spPr>
      </p:pic>
      <p:pic>
        <p:nvPicPr>
          <p:cNvPr id="340" name="Google Shape;340;p12"/>
          <p:cNvPicPr preferRelativeResize="0"/>
          <p:nvPr/>
        </p:nvPicPr>
        <p:blipFill rotWithShape="1">
          <a:blip r:embed="rId4">
            <a:alphaModFix/>
          </a:blip>
          <a:srcRect/>
          <a:stretch/>
        </p:blipFill>
        <p:spPr>
          <a:xfrm>
            <a:off x="16521286" y="9482619"/>
            <a:ext cx="1514443" cy="493200"/>
          </a:xfrm>
          <a:prstGeom prst="rect">
            <a:avLst/>
          </a:prstGeom>
          <a:noFill/>
          <a:ln>
            <a:noFill/>
          </a:ln>
        </p:spPr>
      </p:pic>
      <p:sp>
        <p:nvSpPr>
          <p:cNvPr id="341" name="Google Shape;341;p12"/>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2E5495"/>
              </a:buClr>
              <a:buSzPts val="1600"/>
              <a:buFont typeface="Arial"/>
              <a:buNone/>
            </a:pPr>
            <a:r>
              <a:rPr lang="en-US" sz="1600" b="0" i="0" u="none" strike="noStrike" cap="none" dirty="0" err="1">
                <a:solidFill>
                  <a:schemeClr val="lt1"/>
                </a:solidFill>
                <a:latin typeface="나눔고딕" panose="020D0604000000000000" pitchFamily="50" charset="-127"/>
                <a:ea typeface="나눔고딕" panose="020D0604000000000000" pitchFamily="50" charset="-127"/>
                <a:sym typeface="Arial"/>
              </a:rPr>
              <a:t>사용한</a:t>
            </a:r>
            <a:r>
              <a:rPr lang="en-US" sz="1600" b="0"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chemeClr val="lt1"/>
                </a:solidFill>
                <a:latin typeface="나눔고딕" panose="020D0604000000000000" pitchFamily="50" charset="-127"/>
                <a:ea typeface="나눔고딕" panose="020D0604000000000000" pitchFamily="50" charset="-127"/>
                <a:sym typeface="Arial"/>
              </a:rPr>
              <a:t>모델</a:t>
            </a:r>
            <a:endParaRPr sz="1800" b="0" i="0" u="none" strike="noStrike" cap="none" dirty="0">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342" name="Google Shape;342;p12"/>
          <p:cNvPicPr preferRelativeResize="0"/>
          <p:nvPr/>
        </p:nvPicPr>
        <p:blipFill rotWithShape="1">
          <a:blip r:embed="rId5">
            <a:alphaModFix/>
          </a:blip>
          <a:srcRect/>
          <a:stretch/>
        </p:blipFill>
        <p:spPr>
          <a:xfrm>
            <a:off x="1610688" y="4152900"/>
            <a:ext cx="7457112" cy="4735538"/>
          </a:xfrm>
          <a:prstGeom prst="rect">
            <a:avLst/>
          </a:prstGeom>
          <a:noFill/>
          <a:ln>
            <a:noFill/>
          </a:ln>
        </p:spPr>
      </p:pic>
      <p:pic>
        <p:nvPicPr>
          <p:cNvPr id="343" name="Google Shape;343;p12"/>
          <p:cNvPicPr preferRelativeResize="0"/>
          <p:nvPr/>
        </p:nvPicPr>
        <p:blipFill rotWithShape="1">
          <a:blip r:embed="rId6">
            <a:alphaModFix/>
          </a:blip>
          <a:srcRect/>
          <a:stretch/>
        </p:blipFill>
        <p:spPr>
          <a:xfrm>
            <a:off x="10200398" y="4245813"/>
            <a:ext cx="6106402" cy="4555287"/>
          </a:xfrm>
          <a:prstGeom prst="rect">
            <a:avLst/>
          </a:prstGeom>
          <a:noFill/>
          <a:ln>
            <a:noFill/>
          </a:ln>
        </p:spPr>
      </p:pic>
      <p:sp>
        <p:nvSpPr>
          <p:cNvPr id="344" name="Google Shape;344;p12"/>
          <p:cNvSpPr txBox="1"/>
          <p:nvPr/>
        </p:nvSpPr>
        <p:spPr>
          <a:xfrm>
            <a:off x="15100815" y="601069"/>
            <a:ext cx="2274300" cy="58473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348"/>
        <p:cNvGrpSpPr/>
        <p:nvPr/>
      </p:nvGrpSpPr>
      <p:grpSpPr>
        <a:xfrm>
          <a:off x="0" y="0"/>
          <a:ext cx="0" cy="0"/>
          <a:chOff x="0" y="0"/>
          <a:chExt cx="0" cy="0"/>
        </a:xfrm>
      </p:grpSpPr>
      <p:sp>
        <p:nvSpPr>
          <p:cNvPr id="349" name="Google Shape;349;p13"/>
          <p:cNvSpPr txBox="1"/>
          <p:nvPr/>
        </p:nvSpPr>
        <p:spPr>
          <a:xfrm>
            <a:off x="1379790" y="1906257"/>
            <a:ext cx="11273100" cy="1262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2E5495"/>
              </a:buClr>
              <a:buSzPts val="7600"/>
              <a:buFont typeface="Arial"/>
              <a:buNone/>
            </a:pPr>
            <a:r>
              <a:rPr lang="en-US" sz="7600" b="1" i="0" u="none" strike="noStrike" cap="none">
                <a:solidFill>
                  <a:schemeClr val="lt1"/>
                </a:solidFill>
                <a:latin typeface="Arial"/>
                <a:ea typeface="Arial"/>
                <a:cs typeface="Arial"/>
                <a:sym typeface="Arial"/>
              </a:rPr>
              <a:t>FND-NS </a:t>
            </a:r>
            <a:endParaRPr sz="1800" b="0" i="0" u="none" strike="noStrike" cap="none">
              <a:solidFill>
                <a:schemeClr val="lt1"/>
              </a:solidFill>
              <a:latin typeface="Calibri"/>
              <a:ea typeface="Calibri"/>
              <a:cs typeface="Calibri"/>
              <a:sym typeface="Calibri"/>
            </a:endParaRPr>
          </a:p>
        </p:txBody>
      </p:sp>
      <p:sp>
        <p:nvSpPr>
          <p:cNvPr id="350" name="Google Shape;350;p13"/>
          <p:cNvSpPr txBox="1"/>
          <p:nvPr/>
        </p:nvSpPr>
        <p:spPr>
          <a:xfrm>
            <a:off x="1379790" y="3137448"/>
            <a:ext cx="11273171"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2E5495"/>
              </a:buClr>
              <a:buSzPts val="2500"/>
              <a:buFont typeface="Arial"/>
              <a:buNone/>
            </a:pPr>
            <a:r>
              <a:rPr lang="en-US" sz="2500" b="0" i="0" u="none" strike="noStrike" cap="none">
                <a:solidFill>
                  <a:schemeClr val="lt1"/>
                </a:solidFill>
                <a:latin typeface="Arial"/>
                <a:ea typeface="Arial"/>
                <a:cs typeface="Arial"/>
                <a:sym typeface="Arial"/>
              </a:rPr>
              <a:t>BART model based transformer </a:t>
            </a:r>
            <a:endParaRPr sz="1800" b="0" i="0" u="none" strike="noStrike" cap="none">
              <a:solidFill>
                <a:schemeClr val="lt1"/>
              </a:solidFill>
              <a:latin typeface="Calibri"/>
              <a:ea typeface="Calibri"/>
              <a:cs typeface="Calibri"/>
              <a:sym typeface="Calibri"/>
            </a:endParaRPr>
          </a:p>
        </p:txBody>
      </p:sp>
      <p:pic>
        <p:nvPicPr>
          <p:cNvPr id="351" name="Google Shape;351;p13"/>
          <p:cNvPicPr preferRelativeResize="0"/>
          <p:nvPr/>
        </p:nvPicPr>
        <p:blipFill rotWithShape="1">
          <a:blip r:embed="rId3">
            <a:alphaModFix/>
          </a:blip>
          <a:srcRect/>
          <a:stretch/>
        </p:blipFill>
        <p:spPr>
          <a:xfrm>
            <a:off x="5164264" y="2098042"/>
            <a:ext cx="238095" cy="238095"/>
          </a:xfrm>
          <a:prstGeom prst="rect">
            <a:avLst/>
          </a:prstGeom>
          <a:noFill/>
          <a:ln>
            <a:noFill/>
          </a:ln>
        </p:spPr>
      </p:pic>
      <p:pic>
        <p:nvPicPr>
          <p:cNvPr id="353" name="Google Shape;353;p13"/>
          <p:cNvPicPr preferRelativeResize="0"/>
          <p:nvPr/>
        </p:nvPicPr>
        <p:blipFill rotWithShape="1">
          <a:blip r:embed="rId4">
            <a:alphaModFix/>
          </a:blip>
          <a:srcRect/>
          <a:stretch/>
        </p:blipFill>
        <p:spPr>
          <a:xfrm>
            <a:off x="16521286" y="9482619"/>
            <a:ext cx="1514443" cy="493200"/>
          </a:xfrm>
          <a:prstGeom prst="rect">
            <a:avLst/>
          </a:prstGeom>
          <a:noFill/>
          <a:ln>
            <a:noFill/>
          </a:ln>
        </p:spPr>
      </p:pic>
      <p:sp>
        <p:nvSpPr>
          <p:cNvPr id="354" name="Google Shape;354;p13"/>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2E5495"/>
              </a:buClr>
              <a:buSzPts val="1600"/>
              <a:buFont typeface="Arial"/>
              <a:buNone/>
            </a:pPr>
            <a:r>
              <a:rPr lang="en-US" sz="1600" b="0" i="0" u="none" strike="noStrike" cap="none">
                <a:solidFill>
                  <a:schemeClr val="lt1"/>
                </a:solidFill>
                <a:latin typeface="나눔고딕" panose="020D0604000000000000" pitchFamily="50" charset="-127"/>
                <a:ea typeface="나눔고딕" panose="020D0604000000000000" pitchFamily="50" charset="-127"/>
                <a:sym typeface="Arial"/>
              </a:rPr>
              <a:t>사용한 모델</a:t>
            </a:r>
            <a:endParaRPr sz="1800" b="0" i="0" u="none" strike="noStrike" cap="none">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355" name="Google Shape;355;p13"/>
          <p:cNvPicPr preferRelativeResize="0"/>
          <p:nvPr/>
        </p:nvPicPr>
        <p:blipFill rotWithShape="1">
          <a:blip r:embed="rId5">
            <a:alphaModFix/>
          </a:blip>
          <a:srcRect t="-1" b="66746"/>
          <a:stretch/>
        </p:blipFill>
        <p:spPr>
          <a:xfrm>
            <a:off x="1379790" y="4561943"/>
            <a:ext cx="8280201" cy="4221112"/>
          </a:xfrm>
          <a:prstGeom prst="rect">
            <a:avLst/>
          </a:prstGeom>
          <a:noFill/>
          <a:ln>
            <a:noFill/>
          </a:ln>
        </p:spPr>
      </p:pic>
      <p:pic>
        <p:nvPicPr>
          <p:cNvPr id="356" name="Google Shape;356;p13"/>
          <p:cNvPicPr preferRelativeResize="0"/>
          <p:nvPr/>
        </p:nvPicPr>
        <p:blipFill rotWithShape="1">
          <a:blip r:embed="rId5">
            <a:alphaModFix/>
          </a:blip>
          <a:srcRect t="33939"/>
          <a:stretch/>
        </p:blipFill>
        <p:spPr>
          <a:xfrm>
            <a:off x="10240398" y="2217089"/>
            <a:ext cx="6710363" cy="6795636"/>
          </a:xfrm>
          <a:prstGeom prst="rect">
            <a:avLst/>
          </a:prstGeom>
          <a:noFill/>
          <a:ln>
            <a:noFill/>
          </a:ln>
        </p:spPr>
      </p:pic>
      <p:sp>
        <p:nvSpPr>
          <p:cNvPr id="357" name="Google Shape;357;p13"/>
          <p:cNvSpPr txBox="1"/>
          <p:nvPr/>
        </p:nvSpPr>
        <p:spPr>
          <a:xfrm>
            <a:off x="15100815" y="601069"/>
            <a:ext cx="2274300" cy="58473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361"/>
        <p:cNvGrpSpPr/>
        <p:nvPr/>
      </p:nvGrpSpPr>
      <p:grpSpPr>
        <a:xfrm>
          <a:off x="0" y="0"/>
          <a:ext cx="0" cy="0"/>
          <a:chOff x="0" y="0"/>
          <a:chExt cx="0" cy="0"/>
        </a:xfrm>
      </p:grpSpPr>
      <p:pic>
        <p:nvPicPr>
          <p:cNvPr id="362" name="Google Shape;362;p14"/>
          <p:cNvPicPr preferRelativeResize="0"/>
          <p:nvPr/>
        </p:nvPicPr>
        <p:blipFill rotWithShape="1">
          <a:blip r:embed="rId3">
            <a:alphaModFix/>
          </a:blip>
          <a:srcRect/>
          <a:stretch/>
        </p:blipFill>
        <p:spPr>
          <a:xfrm>
            <a:off x="0" y="0"/>
            <a:ext cx="6152381" cy="10285714"/>
          </a:xfrm>
          <a:prstGeom prst="rect">
            <a:avLst/>
          </a:prstGeom>
          <a:noFill/>
          <a:ln>
            <a:noFill/>
          </a:ln>
        </p:spPr>
      </p:pic>
      <p:pic>
        <p:nvPicPr>
          <p:cNvPr id="363" name="Google Shape;363;p14"/>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364" name="Google Shape;364;p14"/>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600"/>
              <a:buFont typeface="Arial"/>
              <a:buNone/>
            </a:pP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endParaRPr sz="1800" b="0" i="0" u="none" strike="noStrike" cap="none" dirty="0">
              <a:solidFill>
                <a:srgbClr val="000000"/>
              </a:solidFill>
              <a:latin typeface="나눔고딕" panose="020D0604000000000000" pitchFamily="50" charset="-127"/>
              <a:ea typeface="나눔고딕" panose="020D0604000000000000" pitchFamily="50" charset="-127"/>
              <a:sym typeface="Arial"/>
            </a:endParaRPr>
          </a:p>
        </p:txBody>
      </p:sp>
      <p:sp>
        <p:nvSpPr>
          <p:cNvPr id="365" name="Google Shape;365;p14"/>
          <p:cNvSpPr txBox="1"/>
          <p:nvPr/>
        </p:nvSpPr>
        <p:spPr>
          <a:xfrm>
            <a:off x="629974" y="1518121"/>
            <a:ext cx="5415900" cy="2432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7600"/>
              <a:buFont typeface="Arial"/>
              <a:buNone/>
            </a:pPr>
            <a:r>
              <a:rPr lang="en-US" sz="7600" b="1" i="0" u="none" strike="noStrike" cap="none">
                <a:solidFill>
                  <a:srgbClr val="FFFFFF"/>
                </a:solidFill>
              </a:rPr>
              <a:t>훈련 데이터</a:t>
            </a:r>
            <a:br>
              <a:rPr lang="en-US" sz="7600" b="1" i="0" u="none" strike="noStrike" cap="none">
                <a:solidFill>
                  <a:srgbClr val="FFFFFF"/>
                </a:solidFill>
              </a:rPr>
            </a:br>
            <a:r>
              <a:rPr lang="en-US" sz="7600" b="1" i="0" u="none" strike="noStrike" cap="none">
                <a:solidFill>
                  <a:srgbClr val="FFFFFF"/>
                </a:solidFill>
              </a:rPr>
              <a:t>EDA</a:t>
            </a:r>
            <a:endParaRPr sz="1800" b="1" i="0" u="none" strike="noStrike" cap="none">
              <a:solidFill>
                <a:srgbClr val="000000"/>
              </a:solidFill>
            </a:endParaRPr>
          </a:p>
        </p:txBody>
      </p:sp>
      <p:pic>
        <p:nvPicPr>
          <p:cNvPr id="366" name="Google Shape;366;p14"/>
          <p:cNvPicPr preferRelativeResize="0"/>
          <p:nvPr/>
        </p:nvPicPr>
        <p:blipFill rotWithShape="1">
          <a:blip r:embed="rId5">
            <a:alphaModFix/>
          </a:blip>
          <a:srcRect/>
          <a:stretch/>
        </p:blipFill>
        <p:spPr>
          <a:xfrm>
            <a:off x="2957138" y="3712127"/>
            <a:ext cx="238095" cy="238095"/>
          </a:xfrm>
          <a:prstGeom prst="rect">
            <a:avLst/>
          </a:prstGeom>
          <a:noFill/>
          <a:ln>
            <a:noFill/>
          </a:ln>
        </p:spPr>
      </p:pic>
      <p:pic>
        <p:nvPicPr>
          <p:cNvPr id="367" name="Google Shape;367;p14"/>
          <p:cNvPicPr preferRelativeResize="0"/>
          <p:nvPr/>
        </p:nvPicPr>
        <p:blipFill rotWithShape="1">
          <a:blip r:embed="rId6">
            <a:alphaModFix/>
          </a:blip>
          <a:srcRect/>
          <a:stretch/>
        </p:blipFill>
        <p:spPr>
          <a:xfrm>
            <a:off x="6549209" y="1368168"/>
            <a:ext cx="304762" cy="304762"/>
          </a:xfrm>
          <a:prstGeom prst="rect">
            <a:avLst/>
          </a:prstGeom>
          <a:noFill/>
          <a:ln>
            <a:noFill/>
          </a:ln>
        </p:spPr>
      </p:pic>
      <p:pic>
        <p:nvPicPr>
          <p:cNvPr id="368" name="Google Shape;368;p14"/>
          <p:cNvPicPr preferRelativeResize="0"/>
          <p:nvPr/>
        </p:nvPicPr>
        <p:blipFill rotWithShape="1">
          <a:blip r:embed="rId7">
            <a:alphaModFix/>
          </a:blip>
          <a:srcRect/>
          <a:stretch/>
        </p:blipFill>
        <p:spPr>
          <a:xfrm>
            <a:off x="6666335" y="1423417"/>
            <a:ext cx="108606" cy="175217"/>
          </a:xfrm>
          <a:prstGeom prst="rect">
            <a:avLst/>
          </a:prstGeom>
          <a:noFill/>
          <a:ln>
            <a:noFill/>
          </a:ln>
        </p:spPr>
      </p:pic>
      <p:sp>
        <p:nvSpPr>
          <p:cNvPr id="369" name="Google Shape;369;p14"/>
          <p:cNvSpPr txBox="1"/>
          <p:nvPr/>
        </p:nvSpPr>
        <p:spPr>
          <a:xfrm>
            <a:off x="6993308" y="1311025"/>
            <a:ext cx="8643702"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데이터</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결측치</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확인</a:t>
            </a:r>
            <a:endParaRPr sz="1800" b="1" i="0" u="none" strike="noStrike" cap="none" dirty="0">
              <a:solidFill>
                <a:schemeClr val="lt1"/>
              </a:solidFill>
              <a:latin typeface="나눔고딕" panose="020D0604000000000000" pitchFamily="50" charset="-127"/>
              <a:ea typeface="나눔고딕" panose="020D0604000000000000" pitchFamily="50" charset="-127"/>
              <a:sym typeface="Arial"/>
            </a:endParaRPr>
          </a:p>
        </p:txBody>
      </p:sp>
      <p:sp>
        <p:nvSpPr>
          <p:cNvPr id="370" name="Google Shape;370;p14"/>
          <p:cNvSpPr txBox="1"/>
          <p:nvPr/>
        </p:nvSpPr>
        <p:spPr>
          <a:xfrm>
            <a:off x="6568257" y="1934860"/>
            <a:ext cx="9068753" cy="40011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305392"/>
              </a:buClr>
              <a:buSzPts val="2000"/>
              <a:buFont typeface="Arial"/>
              <a:buNone/>
            </a:pPr>
            <a:r>
              <a:rPr lang="en-US" sz="2000" b="1" i="0" u="none" strike="noStrike" cap="none">
                <a:solidFill>
                  <a:srgbClr val="305392"/>
                </a:solidFill>
                <a:latin typeface="Arial"/>
                <a:ea typeface="Arial"/>
                <a:cs typeface="Arial"/>
                <a:sym typeface="Arial"/>
              </a:rPr>
              <a:t>훈련 데이터의 결측치 확인</a:t>
            </a:r>
            <a:endParaRPr sz="2400" b="1" i="0" u="none" strike="noStrike" cap="none">
              <a:solidFill>
                <a:srgbClr val="000000"/>
              </a:solidFill>
              <a:latin typeface="Arial"/>
              <a:ea typeface="Arial"/>
              <a:cs typeface="Arial"/>
              <a:sym typeface="Arial"/>
            </a:endParaRPr>
          </a:p>
        </p:txBody>
      </p:sp>
      <p:pic>
        <p:nvPicPr>
          <p:cNvPr id="371" name="Google Shape;371;p14"/>
          <p:cNvPicPr preferRelativeResize="0"/>
          <p:nvPr/>
        </p:nvPicPr>
        <p:blipFill rotWithShape="1">
          <a:blip r:embed="rId8">
            <a:alphaModFix/>
          </a:blip>
          <a:srcRect/>
          <a:stretch/>
        </p:blipFill>
        <p:spPr>
          <a:xfrm>
            <a:off x="6605357" y="2563418"/>
            <a:ext cx="5475401" cy="6589313"/>
          </a:xfrm>
          <a:prstGeom prst="rect">
            <a:avLst/>
          </a:prstGeom>
          <a:noFill/>
          <a:ln>
            <a:noFill/>
          </a:ln>
        </p:spPr>
      </p:pic>
      <p:sp>
        <p:nvSpPr>
          <p:cNvPr id="372" name="Google Shape;372;p14"/>
          <p:cNvSpPr txBox="1"/>
          <p:nvPr/>
        </p:nvSpPr>
        <p:spPr>
          <a:xfrm>
            <a:off x="7095410"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Classification</a:t>
            </a:r>
            <a:endParaRPr/>
          </a:p>
        </p:txBody>
      </p:sp>
      <p:pic>
        <p:nvPicPr>
          <p:cNvPr id="373" name="Google Shape;373;p14"/>
          <p:cNvPicPr preferRelativeResize="0"/>
          <p:nvPr/>
        </p:nvPicPr>
        <p:blipFill rotWithShape="1">
          <a:blip r:embed="rId9">
            <a:alphaModFix/>
          </a:blip>
          <a:srcRect/>
          <a:stretch/>
        </p:blipFill>
        <p:spPr>
          <a:xfrm>
            <a:off x="6422236" y="2451638"/>
            <a:ext cx="612630" cy="612630"/>
          </a:xfrm>
          <a:prstGeom prst="rect">
            <a:avLst/>
          </a:prstGeom>
          <a:noFill/>
          <a:ln>
            <a:noFill/>
          </a:ln>
        </p:spPr>
      </p:pic>
      <p:sp>
        <p:nvSpPr>
          <p:cNvPr id="374" name="Google Shape;374;p14"/>
          <p:cNvSpPr txBox="1"/>
          <p:nvPr/>
        </p:nvSpPr>
        <p:spPr>
          <a:xfrm>
            <a:off x="6451972" y="2581454"/>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01</a:t>
            </a:r>
            <a:endParaRPr sz="1800" b="0" i="0" u="none" strike="noStrike" cap="none">
              <a:solidFill>
                <a:srgbClr val="000000"/>
              </a:solidFill>
              <a:latin typeface="Calibri"/>
              <a:ea typeface="Calibri"/>
              <a:cs typeface="Calibri"/>
              <a:sym typeface="Calibri"/>
            </a:endParaRPr>
          </a:p>
        </p:txBody>
      </p:sp>
      <p:pic>
        <p:nvPicPr>
          <p:cNvPr id="375" name="Google Shape;375;p14"/>
          <p:cNvPicPr preferRelativeResize="0"/>
          <p:nvPr/>
        </p:nvPicPr>
        <p:blipFill rotWithShape="1">
          <a:blip r:embed="rId8">
            <a:alphaModFix/>
          </a:blip>
          <a:srcRect/>
          <a:stretch/>
        </p:blipFill>
        <p:spPr>
          <a:xfrm>
            <a:off x="12380349" y="2563418"/>
            <a:ext cx="5560157" cy="6639817"/>
          </a:xfrm>
          <a:prstGeom prst="rect">
            <a:avLst/>
          </a:prstGeom>
          <a:noFill/>
          <a:ln>
            <a:noFill/>
          </a:ln>
        </p:spPr>
      </p:pic>
      <p:pic>
        <p:nvPicPr>
          <p:cNvPr id="376" name="Google Shape;376;p14"/>
          <p:cNvPicPr preferRelativeResize="0"/>
          <p:nvPr/>
        </p:nvPicPr>
        <p:blipFill rotWithShape="1">
          <a:blip r:embed="rId9">
            <a:alphaModFix/>
          </a:blip>
          <a:srcRect/>
          <a:stretch/>
        </p:blipFill>
        <p:spPr>
          <a:xfrm>
            <a:off x="12204729" y="2392015"/>
            <a:ext cx="612630" cy="612630"/>
          </a:xfrm>
          <a:prstGeom prst="rect">
            <a:avLst/>
          </a:prstGeom>
          <a:noFill/>
          <a:ln>
            <a:noFill/>
          </a:ln>
        </p:spPr>
      </p:pic>
      <p:sp>
        <p:nvSpPr>
          <p:cNvPr id="377" name="Google Shape;377;p14"/>
          <p:cNvSpPr txBox="1"/>
          <p:nvPr/>
        </p:nvSpPr>
        <p:spPr>
          <a:xfrm>
            <a:off x="12234486" y="2521831"/>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02</a:t>
            </a:r>
            <a:endParaRPr sz="1800" b="0" i="0" u="none" strike="noStrike" cap="none">
              <a:solidFill>
                <a:srgbClr val="000000"/>
              </a:solidFill>
              <a:latin typeface="Calibri"/>
              <a:ea typeface="Calibri"/>
              <a:cs typeface="Calibri"/>
              <a:sym typeface="Calibri"/>
            </a:endParaRPr>
          </a:p>
        </p:txBody>
      </p:sp>
      <p:pic>
        <p:nvPicPr>
          <p:cNvPr id="378" name="Google Shape;378;p14"/>
          <p:cNvPicPr preferRelativeResize="0"/>
          <p:nvPr/>
        </p:nvPicPr>
        <p:blipFill rotWithShape="1">
          <a:blip r:embed="rId10">
            <a:alphaModFix/>
          </a:blip>
          <a:srcRect/>
          <a:stretch/>
        </p:blipFill>
        <p:spPr>
          <a:xfrm>
            <a:off x="1370843" y="7007532"/>
            <a:ext cx="3619633" cy="2532688"/>
          </a:xfrm>
          <a:prstGeom prst="rect">
            <a:avLst/>
          </a:prstGeom>
          <a:noFill/>
          <a:ln>
            <a:noFill/>
          </a:ln>
        </p:spPr>
      </p:pic>
      <p:pic>
        <p:nvPicPr>
          <p:cNvPr id="379" name="Google Shape;379;p14"/>
          <p:cNvPicPr preferRelativeResize="0"/>
          <p:nvPr/>
        </p:nvPicPr>
        <p:blipFill rotWithShape="1">
          <a:blip r:embed="rId11">
            <a:alphaModFix/>
          </a:blip>
          <a:srcRect/>
          <a:stretch/>
        </p:blipFill>
        <p:spPr>
          <a:xfrm>
            <a:off x="16505490" y="9541295"/>
            <a:ext cx="1514443" cy="496280"/>
          </a:xfrm>
          <a:prstGeom prst="rect">
            <a:avLst/>
          </a:prstGeom>
          <a:noFill/>
          <a:ln>
            <a:noFill/>
          </a:ln>
        </p:spPr>
      </p:pic>
      <p:sp>
        <p:nvSpPr>
          <p:cNvPr id="380" name="Google Shape;380;p14"/>
          <p:cNvSpPr txBox="1"/>
          <p:nvPr/>
        </p:nvSpPr>
        <p:spPr>
          <a:xfrm>
            <a:off x="12985634"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Prediction Dataset</a:t>
            </a:r>
            <a:endParaRPr/>
          </a:p>
        </p:txBody>
      </p:sp>
      <p:pic>
        <p:nvPicPr>
          <p:cNvPr id="381" name="Google Shape;381;p14"/>
          <p:cNvPicPr preferRelativeResize="0"/>
          <p:nvPr/>
        </p:nvPicPr>
        <p:blipFill rotWithShape="1">
          <a:blip r:embed="rId12">
            <a:alphaModFix/>
          </a:blip>
          <a:srcRect/>
          <a:stretch/>
        </p:blipFill>
        <p:spPr>
          <a:xfrm>
            <a:off x="12452959" y="3249747"/>
            <a:ext cx="5487547" cy="3449315"/>
          </a:xfrm>
          <a:prstGeom prst="rect">
            <a:avLst/>
          </a:prstGeom>
          <a:noFill/>
          <a:ln>
            <a:noFill/>
          </a:ln>
        </p:spPr>
      </p:pic>
      <p:pic>
        <p:nvPicPr>
          <p:cNvPr id="382" name="Google Shape;382;p14"/>
          <p:cNvPicPr preferRelativeResize="0"/>
          <p:nvPr/>
        </p:nvPicPr>
        <p:blipFill rotWithShape="1">
          <a:blip r:embed="rId13">
            <a:alphaModFix/>
          </a:blip>
          <a:srcRect/>
          <a:stretch/>
        </p:blipFill>
        <p:spPr>
          <a:xfrm>
            <a:off x="12562639" y="6886782"/>
            <a:ext cx="2001776" cy="1799575"/>
          </a:xfrm>
          <a:prstGeom prst="rect">
            <a:avLst/>
          </a:prstGeom>
          <a:noFill/>
          <a:ln>
            <a:noFill/>
          </a:ln>
        </p:spPr>
      </p:pic>
      <p:pic>
        <p:nvPicPr>
          <p:cNvPr id="383" name="Google Shape;383;p14"/>
          <p:cNvPicPr preferRelativeResize="0"/>
          <p:nvPr/>
        </p:nvPicPr>
        <p:blipFill rotWithShape="1">
          <a:blip r:embed="rId14">
            <a:alphaModFix/>
          </a:blip>
          <a:srcRect/>
          <a:stretch/>
        </p:blipFill>
        <p:spPr>
          <a:xfrm>
            <a:off x="6666335" y="3314700"/>
            <a:ext cx="5406464" cy="3366289"/>
          </a:xfrm>
          <a:prstGeom prst="rect">
            <a:avLst/>
          </a:prstGeom>
          <a:noFill/>
          <a:ln>
            <a:noFill/>
          </a:ln>
        </p:spPr>
      </p:pic>
      <p:pic>
        <p:nvPicPr>
          <p:cNvPr id="384" name="Google Shape;384;p14"/>
          <p:cNvPicPr preferRelativeResize="0"/>
          <p:nvPr/>
        </p:nvPicPr>
        <p:blipFill rotWithShape="1">
          <a:blip r:embed="rId15">
            <a:alphaModFix/>
          </a:blip>
          <a:srcRect/>
          <a:stretch/>
        </p:blipFill>
        <p:spPr>
          <a:xfrm>
            <a:off x="6742934" y="6835223"/>
            <a:ext cx="2096266" cy="1715128"/>
          </a:xfrm>
          <a:prstGeom prst="rect">
            <a:avLst/>
          </a:prstGeom>
          <a:noFill/>
          <a:ln>
            <a:noFill/>
          </a:ln>
        </p:spPr>
      </p:pic>
      <p:sp>
        <p:nvSpPr>
          <p:cNvPr id="385" name="Google Shape;385;p14"/>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386" name="Google Shape;386;p14"/>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390"/>
        <p:cNvGrpSpPr/>
        <p:nvPr/>
      </p:nvGrpSpPr>
      <p:grpSpPr>
        <a:xfrm>
          <a:off x="0" y="0"/>
          <a:ext cx="0" cy="0"/>
          <a:chOff x="0" y="0"/>
          <a:chExt cx="0" cy="0"/>
        </a:xfrm>
      </p:grpSpPr>
      <p:pic>
        <p:nvPicPr>
          <p:cNvPr id="391" name="Google Shape;391;p15"/>
          <p:cNvPicPr preferRelativeResize="0"/>
          <p:nvPr/>
        </p:nvPicPr>
        <p:blipFill rotWithShape="1">
          <a:blip r:embed="rId3">
            <a:alphaModFix/>
          </a:blip>
          <a:srcRect/>
          <a:stretch/>
        </p:blipFill>
        <p:spPr>
          <a:xfrm>
            <a:off x="0" y="0"/>
            <a:ext cx="6152381" cy="10285714"/>
          </a:xfrm>
          <a:prstGeom prst="rect">
            <a:avLst/>
          </a:prstGeom>
          <a:noFill/>
          <a:ln>
            <a:noFill/>
          </a:ln>
        </p:spPr>
      </p:pic>
      <p:pic>
        <p:nvPicPr>
          <p:cNvPr id="392" name="Google Shape;392;p15"/>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393" name="Google Shape;393;p15"/>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600"/>
              <a:buFont typeface="Arial"/>
              <a:buNone/>
            </a:pP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endParaRPr sz="1800" b="0" i="0" u="none" strike="noStrike" cap="none" dirty="0">
              <a:solidFill>
                <a:srgbClr val="000000"/>
              </a:solidFill>
              <a:latin typeface="나눔고딕" panose="020D0604000000000000" pitchFamily="50" charset="-127"/>
              <a:ea typeface="나눔고딕" panose="020D0604000000000000" pitchFamily="50" charset="-127"/>
              <a:sym typeface="Arial"/>
            </a:endParaRPr>
          </a:p>
        </p:txBody>
      </p:sp>
      <p:pic>
        <p:nvPicPr>
          <p:cNvPr id="394" name="Google Shape;394;p15"/>
          <p:cNvPicPr preferRelativeResize="0"/>
          <p:nvPr/>
        </p:nvPicPr>
        <p:blipFill rotWithShape="1">
          <a:blip r:embed="rId5">
            <a:alphaModFix/>
          </a:blip>
          <a:srcRect/>
          <a:stretch/>
        </p:blipFill>
        <p:spPr>
          <a:xfrm>
            <a:off x="6549209" y="1368168"/>
            <a:ext cx="304762" cy="304762"/>
          </a:xfrm>
          <a:prstGeom prst="rect">
            <a:avLst/>
          </a:prstGeom>
          <a:noFill/>
          <a:ln>
            <a:noFill/>
          </a:ln>
        </p:spPr>
      </p:pic>
      <p:pic>
        <p:nvPicPr>
          <p:cNvPr id="395" name="Google Shape;395;p15"/>
          <p:cNvPicPr preferRelativeResize="0"/>
          <p:nvPr/>
        </p:nvPicPr>
        <p:blipFill rotWithShape="1">
          <a:blip r:embed="rId6">
            <a:alphaModFix/>
          </a:blip>
          <a:srcRect/>
          <a:stretch/>
        </p:blipFill>
        <p:spPr>
          <a:xfrm>
            <a:off x="6666335" y="1423417"/>
            <a:ext cx="108606" cy="175217"/>
          </a:xfrm>
          <a:prstGeom prst="rect">
            <a:avLst/>
          </a:prstGeom>
          <a:noFill/>
          <a:ln>
            <a:noFill/>
          </a:ln>
        </p:spPr>
      </p:pic>
      <p:sp>
        <p:nvSpPr>
          <p:cNvPr id="396" name="Google Shape;396;p15"/>
          <p:cNvSpPr txBox="1"/>
          <p:nvPr/>
        </p:nvSpPr>
        <p:spPr>
          <a:xfrm>
            <a:off x="6993308" y="1311025"/>
            <a:ext cx="8643702"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데이터</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레이블</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수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확인</a:t>
            </a:r>
            <a:endParaRPr sz="1800" b="1" i="0" u="none" strike="noStrike" cap="none" dirty="0">
              <a:solidFill>
                <a:schemeClr val="lt1"/>
              </a:solidFill>
              <a:latin typeface="나눔고딕" panose="020D0604000000000000" pitchFamily="50" charset="-127"/>
              <a:ea typeface="나눔고딕" panose="020D0604000000000000" pitchFamily="50" charset="-127"/>
              <a:sym typeface="Arial"/>
            </a:endParaRPr>
          </a:p>
        </p:txBody>
      </p:sp>
      <p:sp>
        <p:nvSpPr>
          <p:cNvPr id="397" name="Google Shape;397;p15"/>
          <p:cNvSpPr txBox="1"/>
          <p:nvPr/>
        </p:nvSpPr>
        <p:spPr>
          <a:xfrm>
            <a:off x="6568257" y="1934860"/>
            <a:ext cx="9068753" cy="40011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305392"/>
              </a:buClr>
              <a:buSzPts val="2000"/>
              <a:buFont typeface="Arial"/>
              <a:buNone/>
            </a:pPr>
            <a:r>
              <a:rPr lang="en-US" sz="2000" b="1" i="0" u="none" strike="noStrike" cap="none">
                <a:solidFill>
                  <a:srgbClr val="305392"/>
                </a:solidFill>
                <a:latin typeface="Arial"/>
                <a:ea typeface="Arial"/>
                <a:cs typeface="Arial"/>
                <a:sym typeface="Arial"/>
              </a:rPr>
              <a:t>데이터 레이블의 불균형이 존재하는지 확인</a:t>
            </a:r>
            <a:endParaRPr sz="2400" b="1" i="0" u="none" strike="noStrike" cap="none">
              <a:solidFill>
                <a:srgbClr val="000000"/>
              </a:solidFill>
              <a:latin typeface="Arial"/>
              <a:ea typeface="Arial"/>
              <a:cs typeface="Arial"/>
              <a:sym typeface="Arial"/>
            </a:endParaRPr>
          </a:p>
        </p:txBody>
      </p:sp>
      <p:pic>
        <p:nvPicPr>
          <p:cNvPr id="398" name="Google Shape;398;p15"/>
          <p:cNvPicPr preferRelativeResize="0"/>
          <p:nvPr/>
        </p:nvPicPr>
        <p:blipFill rotWithShape="1">
          <a:blip r:embed="rId7">
            <a:alphaModFix/>
          </a:blip>
          <a:srcRect/>
          <a:stretch/>
        </p:blipFill>
        <p:spPr>
          <a:xfrm>
            <a:off x="6605357" y="2563418"/>
            <a:ext cx="5475401" cy="6589313"/>
          </a:xfrm>
          <a:prstGeom prst="rect">
            <a:avLst/>
          </a:prstGeom>
          <a:noFill/>
          <a:ln>
            <a:noFill/>
          </a:ln>
        </p:spPr>
      </p:pic>
      <p:sp>
        <p:nvSpPr>
          <p:cNvPr id="399" name="Google Shape;399;p15"/>
          <p:cNvSpPr txBox="1"/>
          <p:nvPr/>
        </p:nvSpPr>
        <p:spPr>
          <a:xfrm>
            <a:off x="7095410"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Classification</a:t>
            </a:r>
            <a:endParaRPr/>
          </a:p>
        </p:txBody>
      </p:sp>
      <p:pic>
        <p:nvPicPr>
          <p:cNvPr id="400" name="Google Shape;400;p15"/>
          <p:cNvPicPr preferRelativeResize="0"/>
          <p:nvPr/>
        </p:nvPicPr>
        <p:blipFill rotWithShape="1">
          <a:blip r:embed="rId8">
            <a:alphaModFix/>
          </a:blip>
          <a:srcRect/>
          <a:stretch/>
        </p:blipFill>
        <p:spPr>
          <a:xfrm>
            <a:off x="6422236" y="2451638"/>
            <a:ext cx="612630" cy="612630"/>
          </a:xfrm>
          <a:prstGeom prst="rect">
            <a:avLst/>
          </a:prstGeom>
          <a:noFill/>
          <a:ln>
            <a:noFill/>
          </a:ln>
        </p:spPr>
      </p:pic>
      <p:sp>
        <p:nvSpPr>
          <p:cNvPr id="401" name="Google Shape;401;p15"/>
          <p:cNvSpPr txBox="1"/>
          <p:nvPr/>
        </p:nvSpPr>
        <p:spPr>
          <a:xfrm>
            <a:off x="6451972" y="2581454"/>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01</a:t>
            </a:r>
            <a:endParaRPr sz="1800" b="0" i="0" u="none" strike="noStrike" cap="none">
              <a:solidFill>
                <a:srgbClr val="000000"/>
              </a:solidFill>
              <a:latin typeface="Calibri"/>
              <a:ea typeface="Calibri"/>
              <a:cs typeface="Calibri"/>
              <a:sym typeface="Calibri"/>
            </a:endParaRPr>
          </a:p>
        </p:txBody>
      </p:sp>
      <p:pic>
        <p:nvPicPr>
          <p:cNvPr id="402" name="Google Shape;402;p15"/>
          <p:cNvPicPr preferRelativeResize="0"/>
          <p:nvPr/>
        </p:nvPicPr>
        <p:blipFill rotWithShape="1">
          <a:blip r:embed="rId7">
            <a:alphaModFix/>
          </a:blip>
          <a:srcRect/>
          <a:stretch/>
        </p:blipFill>
        <p:spPr>
          <a:xfrm>
            <a:off x="12380349" y="2563418"/>
            <a:ext cx="5560157" cy="6639817"/>
          </a:xfrm>
          <a:prstGeom prst="rect">
            <a:avLst/>
          </a:prstGeom>
          <a:noFill/>
          <a:ln>
            <a:noFill/>
          </a:ln>
        </p:spPr>
      </p:pic>
      <p:pic>
        <p:nvPicPr>
          <p:cNvPr id="403" name="Google Shape;403;p15"/>
          <p:cNvPicPr preferRelativeResize="0"/>
          <p:nvPr/>
        </p:nvPicPr>
        <p:blipFill rotWithShape="1">
          <a:blip r:embed="rId8">
            <a:alphaModFix/>
          </a:blip>
          <a:srcRect/>
          <a:stretch/>
        </p:blipFill>
        <p:spPr>
          <a:xfrm>
            <a:off x="12204729" y="2392015"/>
            <a:ext cx="612630" cy="612630"/>
          </a:xfrm>
          <a:prstGeom prst="rect">
            <a:avLst/>
          </a:prstGeom>
          <a:noFill/>
          <a:ln>
            <a:noFill/>
          </a:ln>
        </p:spPr>
      </p:pic>
      <p:sp>
        <p:nvSpPr>
          <p:cNvPr id="404" name="Google Shape;404;p15"/>
          <p:cNvSpPr txBox="1"/>
          <p:nvPr/>
        </p:nvSpPr>
        <p:spPr>
          <a:xfrm>
            <a:off x="12234486" y="2521831"/>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02</a:t>
            </a:r>
            <a:endParaRPr sz="1800" b="0" i="0" u="none" strike="noStrike" cap="none">
              <a:solidFill>
                <a:srgbClr val="000000"/>
              </a:solidFill>
              <a:latin typeface="Calibri"/>
              <a:ea typeface="Calibri"/>
              <a:cs typeface="Calibri"/>
              <a:sym typeface="Calibri"/>
            </a:endParaRPr>
          </a:p>
        </p:txBody>
      </p:sp>
      <p:pic>
        <p:nvPicPr>
          <p:cNvPr id="405" name="Google Shape;405;p15"/>
          <p:cNvPicPr preferRelativeResize="0"/>
          <p:nvPr/>
        </p:nvPicPr>
        <p:blipFill rotWithShape="1">
          <a:blip r:embed="rId9">
            <a:alphaModFix/>
          </a:blip>
          <a:srcRect/>
          <a:stretch/>
        </p:blipFill>
        <p:spPr>
          <a:xfrm>
            <a:off x="1370843" y="7007532"/>
            <a:ext cx="3619633" cy="2532688"/>
          </a:xfrm>
          <a:prstGeom prst="rect">
            <a:avLst/>
          </a:prstGeom>
          <a:noFill/>
          <a:ln>
            <a:noFill/>
          </a:ln>
        </p:spPr>
      </p:pic>
      <p:pic>
        <p:nvPicPr>
          <p:cNvPr id="406" name="Google Shape;406;p15"/>
          <p:cNvPicPr preferRelativeResize="0"/>
          <p:nvPr/>
        </p:nvPicPr>
        <p:blipFill rotWithShape="1">
          <a:blip r:embed="rId10">
            <a:alphaModFix/>
          </a:blip>
          <a:srcRect/>
          <a:stretch/>
        </p:blipFill>
        <p:spPr>
          <a:xfrm>
            <a:off x="16505490" y="9541295"/>
            <a:ext cx="1514443" cy="496280"/>
          </a:xfrm>
          <a:prstGeom prst="rect">
            <a:avLst/>
          </a:prstGeom>
          <a:noFill/>
          <a:ln>
            <a:noFill/>
          </a:ln>
        </p:spPr>
      </p:pic>
      <p:sp>
        <p:nvSpPr>
          <p:cNvPr id="407" name="Google Shape;407;p15"/>
          <p:cNvSpPr txBox="1"/>
          <p:nvPr/>
        </p:nvSpPr>
        <p:spPr>
          <a:xfrm>
            <a:off x="12985634"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Prediction Dataset</a:t>
            </a:r>
            <a:endParaRPr/>
          </a:p>
        </p:txBody>
      </p:sp>
      <p:pic>
        <p:nvPicPr>
          <p:cNvPr id="408" name="Google Shape;408;p15"/>
          <p:cNvPicPr preferRelativeResize="0"/>
          <p:nvPr/>
        </p:nvPicPr>
        <p:blipFill rotWithShape="1">
          <a:blip r:embed="rId11">
            <a:alphaModFix/>
          </a:blip>
          <a:srcRect/>
          <a:stretch/>
        </p:blipFill>
        <p:spPr>
          <a:xfrm>
            <a:off x="12533734" y="3331870"/>
            <a:ext cx="5229225" cy="3743325"/>
          </a:xfrm>
          <a:prstGeom prst="rect">
            <a:avLst/>
          </a:prstGeom>
          <a:noFill/>
          <a:ln>
            <a:noFill/>
          </a:ln>
        </p:spPr>
      </p:pic>
      <p:pic>
        <p:nvPicPr>
          <p:cNvPr id="409" name="Google Shape;409;p15"/>
          <p:cNvPicPr preferRelativeResize="0"/>
          <p:nvPr/>
        </p:nvPicPr>
        <p:blipFill rotWithShape="1">
          <a:blip r:embed="rId12">
            <a:alphaModFix/>
          </a:blip>
          <a:srcRect/>
          <a:stretch/>
        </p:blipFill>
        <p:spPr>
          <a:xfrm>
            <a:off x="6641882" y="3333290"/>
            <a:ext cx="5314950" cy="3743325"/>
          </a:xfrm>
          <a:prstGeom prst="rect">
            <a:avLst/>
          </a:prstGeom>
          <a:noFill/>
          <a:ln>
            <a:noFill/>
          </a:ln>
        </p:spPr>
      </p:pic>
      <p:pic>
        <p:nvPicPr>
          <p:cNvPr id="410" name="Google Shape;410;p15"/>
          <p:cNvPicPr preferRelativeResize="0"/>
          <p:nvPr/>
        </p:nvPicPr>
        <p:blipFill rotWithShape="1">
          <a:blip r:embed="rId13">
            <a:alphaModFix/>
          </a:blip>
          <a:srcRect/>
          <a:stretch/>
        </p:blipFill>
        <p:spPr>
          <a:xfrm>
            <a:off x="6695670" y="7345637"/>
            <a:ext cx="3029617" cy="1277191"/>
          </a:xfrm>
          <a:prstGeom prst="rect">
            <a:avLst/>
          </a:prstGeom>
          <a:noFill/>
          <a:ln>
            <a:noFill/>
          </a:ln>
        </p:spPr>
      </p:pic>
      <p:pic>
        <p:nvPicPr>
          <p:cNvPr id="411" name="Google Shape;411;p15"/>
          <p:cNvPicPr preferRelativeResize="0"/>
          <p:nvPr/>
        </p:nvPicPr>
        <p:blipFill rotWithShape="1">
          <a:blip r:embed="rId14">
            <a:alphaModFix/>
          </a:blip>
          <a:srcRect/>
          <a:stretch/>
        </p:blipFill>
        <p:spPr>
          <a:xfrm>
            <a:off x="12533735" y="7397434"/>
            <a:ext cx="2858666" cy="1189902"/>
          </a:xfrm>
          <a:prstGeom prst="rect">
            <a:avLst/>
          </a:prstGeom>
          <a:noFill/>
          <a:ln>
            <a:noFill/>
          </a:ln>
        </p:spPr>
      </p:pic>
      <p:sp>
        <p:nvSpPr>
          <p:cNvPr id="412" name="Google Shape;412;p15"/>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413" name="Google Shape;413;p15"/>
          <p:cNvSpPr txBox="1"/>
          <p:nvPr/>
        </p:nvSpPr>
        <p:spPr>
          <a:xfrm>
            <a:off x="629974" y="1518121"/>
            <a:ext cx="5415900" cy="2432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7600"/>
              <a:buFont typeface="Arial"/>
              <a:buNone/>
            </a:pPr>
            <a:r>
              <a:rPr lang="en-US" sz="7600" b="1" i="0" u="none" strike="noStrike" cap="none">
                <a:solidFill>
                  <a:srgbClr val="FFFFFF"/>
                </a:solidFill>
              </a:rPr>
              <a:t>훈련 데이터</a:t>
            </a:r>
            <a:br>
              <a:rPr lang="en-US" sz="7600" b="1" i="0" u="none" strike="noStrike" cap="none">
                <a:solidFill>
                  <a:srgbClr val="FFFFFF"/>
                </a:solidFill>
              </a:rPr>
            </a:br>
            <a:r>
              <a:rPr lang="en-US" sz="7600" b="1" i="0" u="none" strike="noStrike" cap="none">
                <a:solidFill>
                  <a:srgbClr val="FFFFFF"/>
                </a:solidFill>
              </a:rPr>
              <a:t>EDA</a:t>
            </a:r>
            <a:endParaRPr sz="1800" b="1" i="0" u="none" strike="noStrike" cap="none">
              <a:solidFill>
                <a:srgbClr val="000000"/>
              </a:solidFill>
            </a:endParaRPr>
          </a:p>
        </p:txBody>
      </p:sp>
      <p:pic>
        <p:nvPicPr>
          <p:cNvPr id="414" name="Google Shape;414;p15"/>
          <p:cNvPicPr preferRelativeResize="0"/>
          <p:nvPr/>
        </p:nvPicPr>
        <p:blipFill rotWithShape="1">
          <a:blip r:embed="rId15">
            <a:alphaModFix/>
          </a:blip>
          <a:srcRect/>
          <a:stretch/>
        </p:blipFill>
        <p:spPr>
          <a:xfrm>
            <a:off x="2957138" y="3712127"/>
            <a:ext cx="238095" cy="238095"/>
          </a:xfrm>
          <a:prstGeom prst="rect">
            <a:avLst/>
          </a:prstGeom>
          <a:noFill/>
          <a:ln>
            <a:noFill/>
          </a:ln>
        </p:spPr>
      </p:pic>
      <p:sp>
        <p:nvSpPr>
          <p:cNvPr id="415" name="Google Shape;415;p15"/>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419"/>
        <p:cNvGrpSpPr/>
        <p:nvPr/>
      </p:nvGrpSpPr>
      <p:grpSpPr>
        <a:xfrm>
          <a:off x="0" y="0"/>
          <a:ext cx="0" cy="0"/>
          <a:chOff x="0" y="0"/>
          <a:chExt cx="0" cy="0"/>
        </a:xfrm>
      </p:grpSpPr>
      <p:pic>
        <p:nvPicPr>
          <p:cNvPr id="420" name="Google Shape;420;p16"/>
          <p:cNvPicPr preferRelativeResize="0"/>
          <p:nvPr/>
        </p:nvPicPr>
        <p:blipFill rotWithShape="1">
          <a:blip r:embed="rId3">
            <a:alphaModFix/>
          </a:blip>
          <a:srcRect/>
          <a:stretch/>
        </p:blipFill>
        <p:spPr>
          <a:xfrm>
            <a:off x="0" y="0"/>
            <a:ext cx="6152381" cy="10285714"/>
          </a:xfrm>
          <a:prstGeom prst="rect">
            <a:avLst/>
          </a:prstGeom>
          <a:noFill/>
          <a:ln>
            <a:noFill/>
          </a:ln>
        </p:spPr>
      </p:pic>
      <p:pic>
        <p:nvPicPr>
          <p:cNvPr id="421" name="Google Shape;421;p16"/>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422" name="Google Shape;422;p16"/>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600"/>
              <a:buFont typeface="Arial"/>
              <a:buNone/>
            </a:pP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endParaRPr sz="1800" b="0" i="0" u="none" strike="noStrike" cap="none" dirty="0">
              <a:solidFill>
                <a:srgbClr val="000000"/>
              </a:solidFill>
              <a:latin typeface="나눔고딕" panose="020D0604000000000000" pitchFamily="50" charset="-127"/>
              <a:ea typeface="나눔고딕" panose="020D0604000000000000" pitchFamily="50" charset="-127"/>
              <a:sym typeface="Arial"/>
            </a:endParaRPr>
          </a:p>
        </p:txBody>
      </p:sp>
      <p:pic>
        <p:nvPicPr>
          <p:cNvPr id="423" name="Google Shape;423;p16"/>
          <p:cNvPicPr preferRelativeResize="0"/>
          <p:nvPr/>
        </p:nvPicPr>
        <p:blipFill rotWithShape="1">
          <a:blip r:embed="rId5">
            <a:alphaModFix/>
          </a:blip>
          <a:srcRect/>
          <a:stretch/>
        </p:blipFill>
        <p:spPr>
          <a:xfrm>
            <a:off x="3429000" y="4099597"/>
            <a:ext cx="238095" cy="238095"/>
          </a:xfrm>
          <a:prstGeom prst="rect">
            <a:avLst/>
          </a:prstGeom>
          <a:noFill/>
          <a:ln>
            <a:noFill/>
          </a:ln>
        </p:spPr>
      </p:pic>
      <p:pic>
        <p:nvPicPr>
          <p:cNvPr id="424" name="Google Shape;424;p16"/>
          <p:cNvPicPr preferRelativeResize="0"/>
          <p:nvPr/>
        </p:nvPicPr>
        <p:blipFill rotWithShape="1">
          <a:blip r:embed="rId6">
            <a:alphaModFix/>
          </a:blip>
          <a:srcRect/>
          <a:stretch/>
        </p:blipFill>
        <p:spPr>
          <a:xfrm>
            <a:off x="6549209" y="1368168"/>
            <a:ext cx="304762" cy="304762"/>
          </a:xfrm>
          <a:prstGeom prst="rect">
            <a:avLst/>
          </a:prstGeom>
          <a:noFill/>
          <a:ln>
            <a:noFill/>
          </a:ln>
        </p:spPr>
      </p:pic>
      <p:pic>
        <p:nvPicPr>
          <p:cNvPr id="425" name="Google Shape;425;p16"/>
          <p:cNvPicPr preferRelativeResize="0"/>
          <p:nvPr/>
        </p:nvPicPr>
        <p:blipFill rotWithShape="1">
          <a:blip r:embed="rId7">
            <a:alphaModFix/>
          </a:blip>
          <a:srcRect/>
          <a:stretch/>
        </p:blipFill>
        <p:spPr>
          <a:xfrm>
            <a:off x="6666335" y="1423417"/>
            <a:ext cx="108606" cy="175217"/>
          </a:xfrm>
          <a:prstGeom prst="rect">
            <a:avLst/>
          </a:prstGeom>
          <a:noFill/>
          <a:ln>
            <a:noFill/>
          </a:ln>
        </p:spPr>
      </p:pic>
      <p:sp>
        <p:nvSpPr>
          <p:cNvPr id="426" name="Google Shape;426;p16"/>
          <p:cNvSpPr txBox="1"/>
          <p:nvPr/>
        </p:nvSpPr>
        <p:spPr>
          <a:xfrm>
            <a:off x="6993308" y="1311025"/>
            <a:ext cx="8643702"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텍스트</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데이터</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길이</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확인</a:t>
            </a:r>
            <a:endParaRPr sz="1800" b="1" i="0" u="none" strike="noStrike" cap="none" dirty="0">
              <a:solidFill>
                <a:schemeClr val="lt1"/>
              </a:solidFill>
              <a:latin typeface="나눔고딕" panose="020D0604000000000000" pitchFamily="50" charset="-127"/>
              <a:ea typeface="나눔고딕" panose="020D0604000000000000" pitchFamily="50" charset="-127"/>
              <a:sym typeface="Arial"/>
            </a:endParaRPr>
          </a:p>
        </p:txBody>
      </p:sp>
      <p:sp>
        <p:nvSpPr>
          <p:cNvPr id="427" name="Google Shape;427;p16"/>
          <p:cNvSpPr txBox="1"/>
          <p:nvPr/>
        </p:nvSpPr>
        <p:spPr>
          <a:xfrm>
            <a:off x="6568257" y="1934860"/>
            <a:ext cx="9068753" cy="40011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305392"/>
              </a:buClr>
              <a:buSzPts val="2000"/>
              <a:buFont typeface="Arial"/>
              <a:buNone/>
            </a:pPr>
            <a:r>
              <a:rPr lang="en-US" sz="2000" b="1" i="0" u="none" strike="noStrike" cap="none">
                <a:solidFill>
                  <a:srgbClr val="305392"/>
                </a:solidFill>
                <a:latin typeface="Arial"/>
                <a:ea typeface="Arial"/>
                <a:cs typeface="Arial"/>
                <a:sym typeface="Arial"/>
              </a:rPr>
              <a:t>기사 제목과 내용의 텍스트 길이 확인</a:t>
            </a:r>
            <a:endParaRPr sz="2400" b="1" i="0" u="none" strike="noStrike" cap="none">
              <a:solidFill>
                <a:srgbClr val="000000"/>
              </a:solidFill>
              <a:latin typeface="Arial"/>
              <a:ea typeface="Arial"/>
              <a:cs typeface="Arial"/>
              <a:sym typeface="Arial"/>
            </a:endParaRPr>
          </a:p>
        </p:txBody>
      </p:sp>
      <p:pic>
        <p:nvPicPr>
          <p:cNvPr id="428" name="Google Shape;428;p16"/>
          <p:cNvPicPr preferRelativeResize="0"/>
          <p:nvPr/>
        </p:nvPicPr>
        <p:blipFill rotWithShape="1">
          <a:blip r:embed="rId8">
            <a:alphaModFix/>
          </a:blip>
          <a:srcRect/>
          <a:stretch/>
        </p:blipFill>
        <p:spPr>
          <a:xfrm>
            <a:off x="6605357" y="2563418"/>
            <a:ext cx="5475401" cy="6589313"/>
          </a:xfrm>
          <a:prstGeom prst="rect">
            <a:avLst/>
          </a:prstGeom>
          <a:noFill/>
          <a:ln>
            <a:noFill/>
          </a:ln>
        </p:spPr>
      </p:pic>
      <p:sp>
        <p:nvSpPr>
          <p:cNvPr id="429" name="Google Shape;429;p16"/>
          <p:cNvSpPr txBox="1"/>
          <p:nvPr/>
        </p:nvSpPr>
        <p:spPr>
          <a:xfrm>
            <a:off x="7095410"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Classification</a:t>
            </a:r>
            <a:endParaRPr/>
          </a:p>
        </p:txBody>
      </p:sp>
      <p:pic>
        <p:nvPicPr>
          <p:cNvPr id="430" name="Google Shape;430;p16"/>
          <p:cNvPicPr preferRelativeResize="0"/>
          <p:nvPr/>
        </p:nvPicPr>
        <p:blipFill rotWithShape="1">
          <a:blip r:embed="rId9">
            <a:alphaModFix/>
          </a:blip>
          <a:srcRect/>
          <a:stretch/>
        </p:blipFill>
        <p:spPr>
          <a:xfrm>
            <a:off x="6422236" y="2451638"/>
            <a:ext cx="612630" cy="612630"/>
          </a:xfrm>
          <a:prstGeom prst="rect">
            <a:avLst/>
          </a:prstGeom>
          <a:noFill/>
          <a:ln>
            <a:noFill/>
          </a:ln>
        </p:spPr>
      </p:pic>
      <p:sp>
        <p:nvSpPr>
          <p:cNvPr id="431" name="Google Shape;431;p16"/>
          <p:cNvSpPr txBox="1"/>
          <p:nvPr/>
        </p:nvSpPr>
        <p:spPr>
          <a:xfrm>
            <a:off x="6451972" y="2581454"/>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01</a:t>
            </a:r>
            <a:endParaRPr sz="1800" b="0" i="0" u="none" strike="noStrike" cap="none">
              <a:solidFill>
                <a:srgbClr val="000000"/>
              </a:solidFill>
              <a:latin typeface="Calibri"/>
              <a:ea typeface="Calibri"/>
              <a:cs typeface="Calibri"/>
              <a:sym typeface="Calibri"/>
            </a:endParaRPr>
          </a:p>
        </p:txBody>
      </p:sp>
      <p:pic>
        <p:nvPicPr>
          <p:cNvPr id="432" name="Google Shape;432;p16"/>
          <p:cNvPicPr preferRelativeResize="0"/>
          <p:nvPr/>
        </p:nvPicPr>
        <p:blipFill rotWithShape="1">
          <a:blip r:embed="rId8">
            <a:alphaModFix/>
          </a:blip>
          <a:srcRect/>
          <a:stretch/>
        </p:blipFill>
        <p:spPr>
          <a:xfrm>
            <a:off x="12380349" y="2563418"/>
            <a:ext cx="5560157" cy="6639817"/>
          </a:xfrm>
          <a:prstGeom prst="rect">
            <a:avLst/>
          </a:prstGeom>
          <a:noFill/>
          <a:ln>
            <a:noFill/>
          </a:ln>
        </p:spPr>
      </p:pic>
      <p:pic>
        <p:nvPicPr>
          <p:cNvPr id="433" name="Google Shape;433;p16"/>
          <p:cNvPicPr preferRelativeResize="0"/>
          <p:nvPr/>
        </p:nvPicPr>
        <p:blipFill rotWithShape="1">
          <a:blip r:embed="rId9">
            <a:alphaModFix/>
          </a:blip>
          <a:srcRect/>
          <a:stretch/>
        </p:blipFill>
        <p:spPr>
          <a:xfrm>
            <a:off x="12204729" y="2392015"/>
            <a:ext cx="612630" cy="612630"/>
          </a:xfrm>
          <a:prstGeom prst="rect">
            <a:avLst/>
          </a:prstGeom>
          <a:noFill/>
          <a:ln>
            <a:noFill/>
          </a:ln>
        </p:spPr>
      </p:pic>
      <p:sp>
        <p:nvSpPr>
          <p:cNvPr id="434" name="Google Shape;434;p16"/>
          <p:cNvSpPr txBox="1"/>
          <p:nvPr/>
        </p:nvSpPr>
        <p:spPr>
          <a:xfrm>
            <a:off x="12234486" y="2521831"/>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02</a:t>
            </a:r>
            <a:endParaRPr sz="1800" b="0" i="0" u="none" strike="noStrike" cap="none">
              <a:solidFill>
                <a:srgbClr val="000000"/>
              </a:solidFill>
              <a:latin typeface="Calibri"/>
              <a:ea typeface="Calibri"/>
              <a:cs typeface="Calibri"/>
              <a:sym typeface="Calibri"/>
            </a:endParaRPr>
          </a:p>
        </p:txBody>
      </p:sp>
      <p:pic>
        <p:nvPicPr>
          <p:cNvPr id="435" name="Google Shape;435;p16"/>
          <p:cNvPicPr preferRelativeResize="0"/>
          <p:nvPr/>
        </p:nvPicPr>
        <p:blipFill rotWithShape="1">
          <a:blip r:embed="rId10">
            <a:alphaModFix/>
          </a:blip>
          <a:srcRect/>
          <a:stretch/>
        </p:blipFill>
        <p:spPr>
          <a:xfrm>
            <a:off x="1370843" y="7007532"/>
            <a:ext cx="3619633" cy="2532688"/>
          </a:xfrm>
          <a:prstGeom prst="rect">
            <a:avLst/>
          </a:prstGeom>
          <a:noFill/>
          <a:ln>
            <a:noFill/>
          </a:ln>
        </p:spPr>
      </p:pic>
      <p:pic>
        <p:nvPicPr>
          <p:cNvPr id="436" name="Google Shape;436;p16"/>
          <p:cNvPicPr preferRelativeResize="0"/>
          <p:nvPr/>
        </p:nvPicPr>
        <p:blipFill rotWithShape="1">
          <a:blip r:embed="rId11">
            <a:alphaModFix/>
          </a:blip>
          <a:srcRect/>
          <a:stretch/>
        </p:blipFill>
        <p:spPr>
          <a:xfrm>
            <a:off x="16505490" y="9541295"/>
            <a:ext cx="1514443" cy="496280"/>
          </a:xfrm>
          <a:prstGeom prst="rect">
            <a:avLst/>
          </a:prstGeom>
          <a:noFill/>
          <a:ln>
            <a:noFill/>
          </a:ln>
        </p:spPr>
      </p:pic>
      <p:sp>
        <p:nvSpPr>
          <p:cNvPr id="437" name="Google Shape;437;p16"/>
          <p:cNvSpPr txBox="1"/>
          <p:nvPr/>
        </p:nvSpPr>
        <p:spPr>
          <a:xfrm>
            <a:off x="12985634"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Prediction Dataset</a:t>
            </a:r>
            <a:endParaRPr/>
          </a:p>
        </p:txBody>
      </p:sp>
      <p:pic>
        <p:nvPicPr>
          <p:cNvPr id="438" name="Google Shape;438;p16"/>
          <p:cNvPicPr preferRelativeResize="0"/>
          <p:nvPr/>
        </p:nvPicPr>
        <p:blipFill rotWithShape="1">
          <a:blip r:embed="rId12">
            <a:alphaModFix/>
          </a:blip>
          <a:srcRect/>
          <a:stretch/>
        </p:blipFill>
        <p:spPr>
          <a:xfrm>
            <a:off x="12433313" y="5996230"/>
            <a:ext cx="5454227" cy="2942271"/>
          </a:xfrm>
          <a:prstGeom prst="rect">
            <a:avLst/>
          </a:prstGeom>
          <a:noFill/>
          <a:ln>
            <a:noFill/>
          </a:ln>
        </p:spPr>
      </p:pic>
      <p:pic>
        <p:nvPicPr>
          <p:cNvPr id="439" name="Google Shape;439;p16"/>
          <p:cNvPicPr preferRelativeResize="0"/>
          <p:nvPr/>
        </p:nvPicPr>
        <p:blipFill rotWithShape="1">
          <a:blip r:embed="rId13">
            <a:alphaModFix/>
          </a:blip>
          <a:srcRect/>
          <a:stretch/>
        </p:blipFill>
        <p:spPr>
          <a:xfrm>
            <a:off x="12605715" y="3202054"/>
            <a:ext cx="5152886" cy="2779713"/>
          </a:xfrm>
          <a:prstGeom prst="rect">
            <a:avLst/>
          </a:prstGeom>
          <a:noFill/>
          <a:ln>
            <a:noFill/>
          </a:ln>
        </p:spPr>
      </p:pic>
      <p:pic>
        <p:nvPicPr>
          <p:cNvPr id="440" name="Google Shape;440;p16"/>
          <p:cNvPicPr preferRelativeResize="0"/>
          <p:nvPr/>
        </p:nvPicPr>
        <p:blipFill rotWithShape="1">
          <a:blip r:embed="rId14">
            <a:alphaModFix/>
          </a:blip>
          <a:srcRect/>
          <a:stretch/>
        </p:blipFill>
        <p:spPr>
          <a:xfrm>
            <a:off x="6657577" y="3105628"/>
            <a:ext cx="5406008" cy="2890602"/>
          </a:xfrm>
          <a:prstGeom prst="rect">
            <a:avLst/>
          </a:prstGeom>
          <a:noFill/>
          <a:ln>
            <a:noFill/>
          </a:ln>
        </p:spPr>
      </p:pic>
      <p:pic>
        <p:nvPicPr>
          <p:cNvPr id="441" name="Google Shape;441;p16"/>
          <p:cNvPicPr preferRelativeResize="0"/>
          <p:nvPr/>
        </p:nvPicPr>
        <p:blipFill rotWithShape="1">
          <a:blip r:embed="rId15">
            <a:alphaModFix/>
          </a:blip>
          <a:srcRect/>
          <a:stretch/>
        </p:blipFill>
        <p:spPr>
          <a:xfrm>
            <a:off x="6596353" y="6030491"/>
            <a:ext cx="5406008" cy="2873748"/>
          </a:xfrm>
          <a:prstGeom prst="rect">
            <a:avLst/>
          </a:prstGeom>
          <a:noFill/>
          <a:ln>
            <a:noFill/>
          </a:ln>
        </p:spPr>
      </p:pic>
      <p:sp>
        <p:nvSpPr>
          <p:cNvPr id="442" name="Google Shape;442;p16"/>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443" name="Google Shape;443;p16"/>
          <p:cNvSpPr txBox="1"/>
          <p:nvPr/>
        </p:nvSpPr>
        <p:spPr>
          <a:xfrm>
            <a:off x="629974" y="1518121"/>
            <a:ext cx="5415900" cy="2432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7600"/>
              <a:buFont typeface="Arial"/>
              <a:buNone/>
            </a:pPr>
            <a:r>
              <a:rPr lang="en-US" sz="7600" b="1" i="0" u="none" strike="noStrike" cap="none" dirty="0" err="1">
                <a:solidFill>
                  <a:srgbClr val="FFFFFF"/>
                </a:solidFill>
              </a:rPr>
              <a:t>훈련</a:t>
            </a:r>
            <a:r>
              <a:rPr lang="en-US" sz="7600" b="1" i="0" u="none" strike="noStrike" cap="none" dirty="0">
                <a:solidFill>
                  <a:srgbClr val="FFFFFF"/>
                </a:solidFill>
              </a:rPr>
              <a:t> </a:t>
            </a:r>
            <a:r>
              <a:rPr lang="en-US" sz="7600" b="1" i="0" u="none" strike="noStrike" cap="none" dirty="0" err="1">
                <a:solidFill>
                  <a:srgbClr val="FFFFFF"/>
                </a:solidFill>
              </a:rPr>
              <a:t>데이터</a:t>
            </a:r>
            <a:br>
              <a:rPr lang="en-US" sz="7600" b="1" i="0" u="none" strike="noStrike" cap="none" dirty="0">
                <a:solidFill>
                  <a:srgbClr val="FFFFFF"/>
                </a:solidFill>
              </a:rPr>
            </a:br>
            <a:r>
              <a:rPr lang="en-US" sz="7600" b="1" i="0" u="none" strike="noStrike" cap="none" dirty="0">
                <a:solidFill>
                  <a:srgbClr val="FFFFFF"/>
                </a:solidFill>
              </a:rPr>
              <a:t>EDA</a:t>
            </a:r>
            <a:endParaRPr sz="1800" b="1" i="0" u="none" strike="noStrike" cap="none" dirty="0">
              <a:solidFill>
                <a:srgbClr val="000000"/>
              </a:solidFill>
            </a:endParaRPr>
          </a:p>
        </p:txBody>
      </p:sp>
      <p:sp>
        <p:nvSpPr>
          <p:cNvPr id="444" name="Google Shape;444;p16"/>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449"/>
        <p:cNvGrpSpPr/>
        <p:nvPr/>
      </p:nvGrpSpPr>
      <p:grpSpPr>
        <a:xfrm>
          <a:off x="0" y="0"/>
          <a:ext cx="0" cy="0"/>
          <a:chOff x="0" y="0"/>
          <a:chExt cx="0" cy="0"/>
        </a:xfrm>
      </p:grpSpPr>
      <p:pic>
        <p:nvPicPr>
          <p:cNvPr id="450" name="Google Shape;450;p17"/>
          <p:cNvPicPr preferRelativeResize="0"/>
          <p:nvPr/>
        </p:nvPicPr>
        <p:blipFill rotWithShape="1">
          <a:blip r:embed="rId3">
            <a:alphaModFix/>
          </a:blip>
          <a:srcRect/>
          <a:stretch/>
        </p:blipFill>
        <p:spPr>
          <a:xfrm>
            <a:off x="0" y="0"/>
            <a:ext cx="6152381" cy="10285714"/>
          </a:xfrm>
          <a:prstGeom prst="rect">
            <a:avLst/>
          </a:prstGeom>
          <a:noFill/>
          <a:ln>
            <a:noFill/>
          </a:ln>
        </p:spPr>
      </p:pic>
      <p:pic>
        <p:nvPicPr>
          <p:cNvPr id="451" name="Google Shape;451;p17"/>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452" name="Google Shape;452;p17"/>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600"/>
              <a:buFont typeface="Arial"/>
              <a:buNone/>
            </a:pP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endParaRPr sz="1800" b="0" i="0" u="none" strike="noStrike" cap="none" dirty="0">
              <a:solidFill>
                <a:srgbClr val="000000"/>
              </a:solidFill>
              <a:latin typeface="나눔고딕" panose="020D0604000000000000" pitchFamily="50" charset="-127"/>
              <a:ea typeface="나눔고딕" panose="020D0604000000000000" pitchFamily="50" charset="-127"/>
              <a:sym typeface="Arial"/>
            </a:endParaRPr>
          </a:p>
        </p:txBody>
      </p:sp>
      <p:pic>
        <p:nvPicPr>
          <p:cNvPr id="453" name="Google Shape;453;p17"/>
          <p:cNvPicPr preferRelativeResize="0"/>
          <p:nvPr/>
        </p:nvPicPr>
        <p:blipFill rotWithShape="1">
          <a:blip r:embed="rId5">
            <a:alphaModFix/>
          </a:blip>
          <a:srcRect/>
          <a:stretch/>
        </p:blipFill>
        <p:spPr>
          <a:xfrm>
            <a:off x="2957138" y="3712122"/>
            <a:ext cx="238095" cy="238095"/>
          </a:xfrm>
          <a:prstGeom prst="rect">
            <a:avLst/>
          </a:prstGeom>
          <a:noFill/>
          <a:ln>
            <a:noFill/>
          </a:ln>
        </p:spPr>
      </p:pic>
      <p:pic>
        <p:nvPicPr>
          <p:cNvPr id="454" name="Google Shape;454;p17"/>
          <p:cNvPicPr preferRelativeResize="0"/>
          <p:nvPr/>
        </p:nvPicPr>
        <p:blipFill rotWithShape="1">
          <a:blip r:embed="rId6">
            <a:alphaModFix/>
          </a:blip>
          <a:srcRect/>
          <a:stretch/>
        </p:blipFill>
        <p:spPr>
          <a:xfrm>
            <a:off x="6549209" y="1368168"/>
            <a:ext cx="304762" cy="304762"/>
          </a:xfrm>
          <a:prstGeom prst="rect">
            <a:avLst/>
          </a:prstGeom>
          <a:noFill/>
          <a:ln>
            <a:noFill/>
          </a:ln>
        </p:spPr>
      </p:pic>
      <p:pic>
        <p:nvPicPr>
          <p:cNvPr id="455" name="Google Shape;455;p17"/>
          <p:cNvPicPr preferRelativeResize="0"/>
          <p:nvPr/>
        </p:nvPicPr>
        <p:blipFill rotWithShape="1">
          <a:blip r:embed="rId7">
            <a:alphaModFix/>
          </a:blip>
          <a:srcRect/>
          <a:stretch/>
        </p:blipFill>
        <p:spPr>
          <a:xfrm>
            <a:off x="6666335" y="1423417"/>
            <a:ext cx="108606" cy="175217"/>
          </a:xfrm>
          <a:prstGeom prst="rect">
            <a:avLst/>
          </a:prstGeom>
          <a:noFill/>
          <a:ln>
            <a:noFill/>
          </a:ln>
        </p:spPr>
      </p:pic>
      <p:sp>
        <p:nvSpPr>
          <p:cNvPr id="456" name="Google Shape;456;p17"/>
          <p:cNvSpPr txBox="1"/>
          <p:nvPr/>
        </p:nvSpPr>
        <p:spPr>
          <a:xfrm>
            <a:off x="6993308" y="1311025"/>
            <a:ext cx="8643702"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단어</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빈도와</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TF-IDF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시각화</a:t>
            </a:r>
            <a:endParaRPr sz="1800" b="1" i="0" u="none" strike="noStrike" cap="none" dirty="0">
              <a:solidFill>
                <a:schemeClr val="lt1"/>
              </a:solidFill>
              <a:latin typeface="나눔고딕" panose="020D0604000000000000" pitchFamily="50" charset="-127"/>
              <a:ea typeface="나눔고딕" panose="020D0604000000000000" pitchFamily="50" charset="-127"/>
              <a:sym typeface="Arial"/>
            </a:endParaRPr>
          </a:p>
        </p:txBody>
      </p:sp>
      <p:sp>
        <p:nvSpPr>
          <p:cNvPr id="457" name="Google Shape;457;p17"/>
          <p:cNvSpPr txBox="1"/>
          <p:nvPr/>
        </p:nvSpPr>
        <p:spPr>
          <a:xfrm>
            <a:off x="6568257" y="1934860"/>
            <a:ext cx="9068753" cy="40011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305392"/>
              </a:buClr>
              <a:buSzPts val="2000"/>
              <a:buFont typeface="Arial"/>
              <a:buNone/>
            </a:pPr>
            <a:r>
              <a:rPr lang="en-US" sz="2000" b="1" i="0" u="none" strike="noStrike" cap="none">
                <a:solidFill>
                  <a:srgbClr val="305392"/>
                </a:solidFill>
                <a:latin typeface="Arial"/>
                <a:ea typeface="Arial"/>
                <a:cs typeface="Arial"/>
                <a:sym typeface="Arial"/>
              </a:rPr>
              <a:t>데이터 내에서 가장 많이 등장하는 단어와 TF-IDF 시각화</a:t>
            </a:r>
            <a:endParaRPr sz="2400" b="1" i="0" u="none" strike="noStrike" cap="none">
              <a:solidFill>
                <a:srgbClr val="000000"/>
              </a:solidFill>
              <a:latin typeface="Arial"/>
              <a:ea typeface="Arial"/>
              <a:cs typeface="Arial"/>
              <a:sym typeface="Arial"/>
            </a:endParaRPr>
          </a:p>
        </p:txBody>
      </p:sp>
      <p:pic>
        <p:nvPicPr>
          <p:cNvPr id="458" name="Google Shape;458;p17"/>
          <p:cNvPicPr preferRelativeResize="0"/>
          <p:nvPr/>
        </p:nvPicPr>
        <p:blipFill rotWithShape="1">
          <a:blip r:embed="rId8">
            <a:alphaModFix/>
          </a:blip>
          <a:srcRect/>
          <a:stretch/>
        </p:blipFill>
        <p:spPr>
          <a:xfrm>
            <a:off x="6605357" y="2563418"/>
            <a:ext cx="5475401" cy="6589313"/>
          </a:xfrm>
          <a:prstGeom prst="rect">
            <a:avLst/>
          </a:prstGeom>
          <a:noFill/>
          <a:ln>
            <a:noFill/>
          </a:ln>
        </p:spPr>
      </p:pic>
      <p:sp>
        <p:nvSpPr>
          <p:cNvPr id="459" name="Google Shape;459;p17"/>
          <p:cNvSpPr txBox="1"/>
          <p:nvPr/>
        </p:nvSpPr>
        <p:spPr>
          <a:xfrm>
            <a:off x="7095410"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Classification</a:t>
            </a:r>
            <a:endParaRPr/>
          </a:p>
        </p:txBody>
      </p:sp>
      <p:pic>
        <p:nvPicPr>
          <p:cNvPr id="460" name="Google Shape;460;p17"/>
          <p:cNvPicPr preferRelativeResize="0"/>
          <p:nvPr/>
        </p:nvPicPr>
        <p:blipFill rotWithShape="1">
          <a:blip r:embed="rId9">
            <a:alphaModFix/>
          </a:blip>
          <a:srcRect/>
          <a:stretch/>
        </p:blipFill>
        <p:spPr>
          <a:xfrm>
            <a:off x="6422236" y="2451638"/>
            <a:ext cx="612630" cy="612630"/>
          </a:xfrm>
          <a:prstGeom prst="rect">
            <a:avLst/>
          </a:prstGeom>
          <a:noFill/>
          <a:ln>
            <a:noFill/>
          </a:ln>
        </p:spPr>
      </p:pic>
      <p:sp>
        <p:nvSpPr>
          <p:cNvPr id="461" name="Google Shape;461;p17"/>
          <p:cNvSpPr txBox="1"/>
          <p:nvPr/>
        </p:nvSpPr>
        <p:spPr>
          <a:xfrm>
            <a:off x="6451972" y="2581454"/>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01</a:t>
            </a:r>
            <a:endParaRPr sz="1800" b="0" i="0" u="none" strike="noStrike" cap="none">
              <a:solidFill>
                <a:srgbClr val="000000"/>
              </a:solidFill>
              <a:latin typeface="Calibri"/>
              <a:ea typeface="Calibri"/>
              <a:cs typeface="Calibri"/>
              <a:sym typeface="Calibri"/>
            </a:endParaRPr>
          </a:p>
        </p:txBody>
      </p:sp>
      <p:pic>
        <p:nvPicPr>
          <p:cNvPr id="462" name="Google Shape;462;p17"/>
          <p:cNvPicPr preferRelativeResize="0"/>
          <p:nvPr/>
        </p:nvPicPr>
        <p:blipFill rotWithShape="1">
          <a:blip r:embed="rId8">
            <a:alphaModFix/>
          </a:blip>
          <a:srcRect/>
          <a:stretch/>
        </p:blipFill>
        <p:spPr>
          <a:xfrm>
            <a:off x="12380349" y="2563418"/>
            <a:ext cx="5560157" cy="6639817"/>
          </a:xfrm>
          <a:prstGeom prst="rect">
            <a:avLst/>
          </a:prstGeom>
          <a:noFill/>
          <a:ln>
            <a:noFill/>
          </a:ln>
        </p:spPr>
      </p:pic>
      <p:pic>
        <p:nvPicPr>
          <p:cNvPr id="463" name="Google Shape;463;p17"/>
          <p:cNvPicPr preferRelativeResize="0"/>
          <p:nvPr/>
        </p:nvPicPr>
        <p:blipFill rotWithShape="1">
          <a:blip r:embed="rId9">
            <a:alphaModFix/>
          </a:blip>
          <a:srcRect/>
          <a:stretch/>
        </p:blipFill>
        <p:spPr>
          <a:xfrm>
            <a:off x="12204729" y="2392015"/>
            <a:ext cx="612630" cy="612630"/>
          </a:xfrm>
          <a:prstGeom prst="rect">
            <a:avLst/>
          </a:prstGeom>
          <a:noFill/>
          <a:ln>
            <a:noFill/>
          </a:ln>
        </p:spPr>
      </p:pic>
      <p:sp>
        <p:nvSpPr>
          <p:cNvPr id="464" name="Google Shape;464;p17"/>
          <p:cNvSpPr txBox="1"/>
          <p:nvPr/>
        </p:nvSpPr>
        <p:spPr>
          <a:xfrm>
            <a:off x="12234486" y="2521831"/>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02</a:t>
            </a:r>
            <a:endParaRPr sz="1800" b="0" i="0" u="none" strike="noStrike" cap="none">
              <a:solidFill>
                <a:srgbClr val="000000"/>
              </a:solidFill>
              <a:latin typeface="Calibri"/>
              <a:ea typeface="Calibri"/>
              <a:cs typeface="Calibri"/>
              <a:sym typeface="Calibri"/>
            </a:endParaRPr>
          </a:p>
        </p:txBody>
      </p:sp>
      <p:pic>
        <p:nvPicPr>
          <p:cNvPr id="465" name="Google Shape;465;p17"/>
          <p:cNvPicPr preferRelativeResize="0"/>
          <p:nvPr/>
        </p:nvPicPr>
        <p:blipFill rotWithShape="1">
          <a:blip r:embed="rId10">
            <a:alphaModFix/>
          </a:blip>
          <a:srcRect/>
          <a:stretch/>
        </p:blipFill>
        <p:spPr>
          <a:xfrm>
            <a:off x="1370843" y="7007532"/>
            <a:ext cx="3619633" cy="2532688"/>
          </a:xfrm>
          <a:prstGeom prst="rect">
            <a:avLst/>
          </a:prstGeom>
          <a:noFill/>
          <a:ln>
            <a:noFill/>
          </a:ln>
        </p:spPr>
      </p:pic>
      <p:pic>
        <p:nvPicPr>
          <p:cNvPr id="466" name="Google Shape;466;p17"/>
          <p:cNvPicPr preferRelativeResize="0"/>
          <p:nvPr/>
        </p:nvPicPr>
        <p:blipFill rotWithShape="1">
          <a:blip r:embed="rId11">
            <a:alphaModFix/>
          </a:blip>
          <a:srcRect/>
          <a:stretch/>
        </p:blipFill>
        <p:spPr>
          <a:xfrm>
            <a:off x="16505490" y="9541295"/>
            <a:ext cx="1514443" cy="496280"/>
          </a:xfrm>
          <a:prstGeom prst="rect">
            <a:avLst/>
          </a:prstGeom>
          <a:noFill/>
          <a:ln>
            <a:noFill/>
          </a:ln>
        </p:spPr>
      </p:pic>
      <p:sp>
        <p:nvSpPr>
          <p:cNvPr id="467" name="Google Shape;467;p17"/>
          <p:cNvSpPr txBox="1"/>
          <p:nvPr/>
        </p:nvSpPr>
        <p:spPr>
          <a:xfrm>
            <a:off x="12985634"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Prediction Dataset</a:t>
            </a:r>
            <a:endParaRPr/>
          </a:p>
        </p:txBody>
      </p:sp>
      <p:pic>
        <p:nvPicPr>
          <p:cNvPr id="468" name="Google Shape;468;p17"/>
          <p:cNvPicPr preferRelativeResize="0"/>
          <p:nvPr/>
        </p:nvPicPr>
        <p:blipFill rotWithShape="1">
          <a:blip r:embed="rId12">
            <a:alphaModFix/>
          </a:blip>
          <a:srcRect/>
          <a:stretch/>
        </p:blipFill>
        <p:spPr>
          <a:xfrm>
            <a:off x="12695441" y="3202054"/>
            <a:ext cx="4840836" cy="2965215"/>
          </a:xfrm>
          <a:prstGeom prst="rect">
            <a:avLst/>
          </a:prstGeom>
          <a:noFill/>
          <a:ln>
            <a:noFill/>
          </a:ln>
        </p:spPr>
      </p:pic>
      <p:pic>
        <p:nvPicPr>
          <p:cNvPr id="469" name="Google Shape;469;p17"/>
          <p:cNvPicPr preferRelativeResize="0"/>
          <p:nvPr/>
        </p:nvPicPr>
        <p:blipFill rotWithShape="1">
          <a:blip r:embed="rId13">
            <a:alphaModFix/>
          </a:blip>
          <a:srcRect/>
          <a:stretch/>
        </p:blipFill>
        <p:spPr>
          <a:xfrm>
            <a:off x="12695441" y="6189670"/>
            <a:ext cx="4840835" cy="2916230"/>
          </a:xfrm>
          <a:prstGeom prst="rect">
            <a:avLst/>
          </a:prstGeom>
          <a:noFill/>
          <a:ln>
            <a:noFill/>
          </a:ln>
        </p:spPr>
      </p:pic>
      <p:pic>
        <p:nvPicPr>
          <p:cNvPr id="470" name="Google Shape;470;p17"/>
          <p:cNvPicPr preferRelativeResize="0"/>
          <p:nvPr/>
        </p:nvPicPr>
        <p:blipFill rotWithShape="1">
          <a:blip r:embed="rId14">
            <a:alphaModFix/>
          </a:blip>
          <a:srcRect/>
          <a:stretch/>
        </p:blipFill>
        <p:spPr>
          <a:xfrm>
            <a:off x="6971439" y="3114843"/>
            <a:ext cx="4997297" cy="3074827"/>
          </a:xfrm>
          <a:prstGeom prst="rect">
            <a:avLst/>
          </a:prstGeom>
          <a:noFill/>
          <a:ln>
            <a:noFill/>
          </a:ln>
        </p:spPr>
      </p:pic>
      <p:pic>
        <p:nvPicPr>
          <p:cNvPr id="471" name="Google Shape;471;p17"/>
          <p:cNvPicPr preferRelativeResize="0"/>
          <p:nvPr/>
        </p:nvPicPr>
        <p:blipFill rotWithShape="1">
          <a:blip r:embed="rId15">
            <a:alphaModFix/>
          </a:blip>
          <a:srcRect/>
          <a:stretch/>
        </p:blipFill>
        <p:spPr>
          <a:xfrm>
            <a:off x="6925909" y="6068113"/>
            <a:ext cx="4997297" cy="3010486"/>
          </a:xfrm>
          <a:prstGeom prst="rect">
            <a:avLst/>
          </a:prstGeom>
          <a:noFill/>
          <a:ln>
            <a:noFill/>
          </a:ln>
        </p:spPr>
      </p:pic>
      <p:sp>
        <p:nvSpPr>
          <p:cNvPr id="472" name="Google Shape;472;p17"/>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473" name="Google Shape;473;p17"/>
          <p:cNvSpPr txBox="1"/>
          <p:nvPr/>
        </p:nvSpPr>
        <p:spPr>
          <a:xfrm>
            <a:off x="629974" y="1518121"/>
            <a:ext cx="5415900" cy="2432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7600"/>
              <a:buFont typeface="Arial"/>
              <a:buNone/>
            </a:pPr>
            <a:r>
              <a:rPr lang="en-US" sz="7600" b="1" i="0" u="none" strike="noStrike" cap="none" dirty="0" err="1">
                <a:solidFill>
                  <a:srgbClr val="FFFFFF"/>
                </a:solidFill>
              </a:rPr>
              <a:t>훈련</a:t>
            </a:r>
            <a:r>
              <a:rPr lang="en-US" sz="7600" b="1" i="0" u="none" strike="noStrike" cap="none" dirty="0">
                <a:solidFill>
                  <a:srgbClr val="FFFFFF"/>
                </a:solidFill>
              </a:rPr>
              <a:t> </a:t>
            </a:r>
            <a:r>
              <a:rPr lang="en-US" sz="7600" b="1" i="0" u="none" strike="noStrike" cap="none" dirty="0" err="1">
                <a:solidFill>
                  <a:srgbClr val="FFFFFF"/>
                </a:solidFill>
              </a:rPr>
              <a:t>데이터</a:t>
            </a:r>
            <a:br>
              <a:rPr lang="en-US" sz="7600" b="1" i="0" u="none" strike="noStrike" cap="none" dirty="0">
                <a:solidFill>
                  <a:srgbClr val="FFFFFF"/>
                </a:solidFill>
              </a:rPr>
            </a:br>
            <a:r>
              <a:rPr lang="en-US" sz="7600" b="1" i="0" u="none" strike="noStrike" cap="none" dirty="0">
                <a:solidFill>
                  <a:srgbClr val="FFFFFF"/>
                </a:solidFill>
              </a:rPr>
              <a:t>EDA</a:t>
            </a:r>
            <a:endParaRPr sz="1800" b="1" i="0" u="none" strike="noStrike" cap="none" dirty="0">
              <a:solidFill>
                <a:srgbClr val="000000"/>
              </a:solidFill>
            </a:endParaRPr>
          </a:p>
        </p:txBody>
      </p:sp>
      <p:sp>
        <p:nvSpPr>
          <p:cNvPr id="474" name="Google Shape;474;p17"/>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478"/>
        <p:cNvGrpSpPr/>
        <p:nvPr/>
      </p:nvGrpSpPr>
      <p:grpSpPr>
        <a:xfrm>
          <a:off x="0" y="0"/>
          <a:ext cx="0" cy="0"/>
          <a:chOff x="0" y="0"/>
          <a:chExt cx="0" cy="0"/>
        </a:xfrm>
      </p:grpSpPr>
      <p:pic>
        <p:nvPicPr>
          <p:cNvPr id="479" name="Google Shape;479;g2f6fb02ea64_2_0"/>
          <p:cNvPicPr preferRelativeResize="0"/>
          <p:nvPr/>
        </p:nvPicPr>
        <p:blipFill rotWithShape="1">
          <a:blip r:embed="rId3">
            <a:alphaModFix/>
          </a:blip>
          <a:srcRect/>
          <a:stretch/>
        </p:blipFill>
        <p:spPr>
          <a:xfrm>
            <a:off x="0" y="-14748"/>
            <a:ext cx="6152381" cy="10285714"/>
          </a:xfrm>
          <a:prstGeom prst="rect">
            <a:avLst/>
          </a:prstGeom>
          <a:noFill/>
          <a:ln>
            <a:noFill/>
          </a:ln>
        </p:spPr>
      </p:pic>
      <p:pic>
        <p:nvPicPr>
          <p:cNvPr id="480" name="Google Shape;480;g2f6fb02ea64_2_0"/>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481" name="Google Shape;481;g2f6fb02ea64_2_0"/>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600"/>
              <a:buFont typeface="Arial"/>
              <a:buNone/>
            </a:pP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endParaRPr sz="1800" b="0" i="0" u="none" strike="noStrike" cap="none" dirty="0">
              <a:solidFill>
                <a:srgbClr val="000000"/>
              </a:solidFill>
              <a:latin typeface="나눔고딕" panose="020D0604000000000000" pitchFamily="50" charset="-127"/>
              <a:ea typeface="나눔고딕" panose="020D0604000000000000" pitchFamily="50" charset="-127"/>
              <a:sym typeface="Arial"/>
            </a:endParaRPr>
          </a:p>
        </p:txBody>
      </p:sp>
      <p:pic>
        <p:nvPicPr>
          <p:cNvPr id="483" name="Google Shape;483;g2f6fb02ea64_2_0"/>
          <p:cNvPicPr preferRelativeResize="0"/>
          <p:nvPr/>
        </p:nvPicPr>
        <p:blipFill rotWithShape="1">
          <a:blip r:embed="rId5">
            <a:alphaModFix/>
          </a:blip>
          <a:srcRect/>
          <a:stretch/>
        </p:blipFill>
        <p:spPr>
          <a:xfrm>
            <a:off x="2942564" y="3435145"/>
            <a:ext cx="238095" cy="238095"/>
          </a:xfrm>
          <a:prstGeom prst="rect">
            <a:avLst/>
          </a:prstGeom>
          <a:noFill/>
          <a:ln>
            <a:noFill/>
          </a:ln>
        </p:spPr>
      </p:pic>
      <p:pic>
        <p:nvPicPr>
          <p:cNvPr id="484" name="Google Shape;484;g2f6fb02ea64_2_0"/>
          <p:cNvPicPr preferRelativeResize="0"/>
          <p:nvPr/>
        </p:nvPicPr>
        <p:blipFill rotWithShape="1">
          <a:blip r:embed="rId6">
            <a:alphaModFix/>
          </a:blip>
          <a:srcRect/>
          <a:stretch/>
        </p:blipFill>
        <p:spPr>
          <a:xfrm>
            <a:off x="6549209" y="1368168"/>
            <a:ext cx="304762" cy="304762"/>
          </a:xfrm>
          <a:prstGeom prst="rect">
            <a:avLst/>
          </a:prstGeom>
          <a:noFill/>
          <a:ln>
            <a:noFill/>
          </a:ln>
        </p:spPr>
      </p:pic>
      <p:pic>
        <p:nvPicPr>
          <p:cNvPr id="485" name="Google Shape;485;g2f6fb02ea64_2_0"/>
          <p:cNvPicPr preferRelativeResize="0"/>
          <p:nvPr/>
        </p:nvPicPr>
        <p:blipFill rotWithShape="1">
          <a:blip r:embed="rId7">
            <a:alphaModFix/>
          </a:blip>
          <a:srcRect/>
          <a:stretch/>
        </p:blipFill>
        <p:spPr>
          <a:xfrm>
            <a:off x="6666335" y="1423417"/>
            <a:ext cx="108606" cy="175217"/>
          </a:xfrm>
          <a:prstGeom prst="rect">
            <a:avLst/>
          </a:prstGeom>
          <a:noFill/>
          <a:ln>
            <a:noFill/>
          </a:ln>
        </p:spPr>
      </p:pic>
      <p:sp>
        <p:nvSpPr>
          <p:cNvPr id="486" name="Google Shape;486;g2f6fb02ea64_2_0"/>
          <p:cNvSpPr txBox="1"/>
          <p:nvPr/>
        </p:nvSpPr>
        <p:spPr>
          <a:xfrm>
            <a:off x="6993308" y="1311025"/>
            <a:ext cx="8643702"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데이터</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결측치</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확인</a:t>
            </a:r>
            <a:endParaRPr sz="1800" b="1" i="0" u="none" strike="noStrike" cap="none" dirty="0">
              <a:solidFill>
                <a:schemeClr val="lt1"/>
              </a:solidFill>
              <a:latin typeface="나눔고딕" panose="020D0604000000000000" pitchFamily="50" charset="-127"/>
              <a:ea typeface="나눔고딕" panose="020D0604000000000000" pitchFamily="50" charset="-127"/>
              <a:sym typeface="Arial"/>
            </a:endParaRPr>
          </a:p>
        </p:txBody>
      </p:sp>
      <p:sp>
        <p:nvSpPr>
          <p:cNvPr id="487" name="Google Shape;487;g2f6fb02ea64_2_0"/>
          <p:cNvSpPr txBox="1"/>
          <p:nvPr/>
        </p:nvSpPr>
        <p:spPr>
          <a:xfrm>
            <a:off x="6568257" y="1934860"/>
            <a:ext cx="9068753" cy="40011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305392"/>
              </a:buClr>
              <a:buSzPts val="2000"/>
              <a:buFont typeface="Arial"/>
              <a:buNone/>
            </a:pPr>
            <a:r>
              <a:rPr lang="en-US" sz="2000" b="1" i="0" u="none" strike="noStrike" cap="none">
                <a:solidFill>
                  <a:srgbClr val="305392"/>
                </a:solidFill>
                <a:latin typeface="Arial"/>
                <a:ea typeface="Arial"/>
                <a:cs typeface="Arial"/>
                <a:sym typeface="Arial"/>
              </a:rPr>
              <a:t>훈련 데이터의 결측치 확인</a:t>
            </a:r>
            <a:endParaRPr sz="2400" b="1" i="0" u="none" strike="noStrike" cap="none">
              <a:solidFill>
                <a:srgbClr val="000000"/>
              </a:solidFill>
              <a:latin typeface="Arial"/>
              <a:ea typeface="Arial"/>
              <a:cs typeface="Arial"/>
              <a:sym typeface="Arial"/>
            </a:endParaRPr>
          </a:p>
        </p:txBody>
      </p:sp>
      <p:pic>
        <p:nvPicPr>
          <p:cNvPr id="488" name="Google Shape;488;g2f6fb02ea64_2_0"/>
          <p:cNvPicPr preferRelativeResize="0"/>
          <p:nvPr/>
        </p:nvPicPr>
        <p:blipFill rotWithShape="1">
          <a:blip r:embed="rId8">
            <a:alphaModFix/>
          </a:blip>
          <a:srcRect/>
          <a:stretch/>
        </p:blipFill>
        <p:spPr>
          <a:xfrm>
            <a:off x="6605357" y="2563418"/>
            <a:ext cx="11414576" cy="6589313"/>
          </a:xfrm>
          <a:prstGeom prst="rect">
            <a:avLst/>
          </a:prstGeom>
          <a:noFill/>
          <a:ln>
            <a:noFill/>
          </a:ln>
        </p:spPr>
      </p:pic>
      <p:sp>
        <p:nvSpPr>
          <p:cNvPr id="489" name="Google Shape;489;g2f6fb02ea64_2_0"/>
          <p:cNvSpPr txBox="1"/>
          <p:nvPr/>
        </p:nvSpPr>
        <p:spPr>
          <a:xfrm>
            <a:off x="7095410"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Detection</a:t>
            </a:r>
            <a:endParaRPr/>
          </a:p>
        </p:txBody>
      </p:sp>
      <p:pic>
        <p:nvPicPr>
          <p:cNvPr id="490" name="Google Shape;490;g2f6fb02ea64_2_0"/>
          <p:cNvPicPr preferRelativeResize="0"/>
          <p:nvPr/>
        </p:nvPicPr>
        <p:blipFill rotWithShape="1">
          <a:blip r:embed="rId9">
            <a:alphaModFix/>
          </a:blip>
          <a:srcRect/>
          <a:stretch/>
        </p:blipFill>
        <p:spPr>
          <a:xfrm>
            <a:off x="6422236" y="2451638"/>
            <a:ext cx="612630" cy="612630"/>
          </a:xfrm>
          <a:prstGeom prst="rect">
            <a:avLst/>
          </a:prstGeom>
          <a:noFill/>
          <a:ln>
            <a:noFill/>
          </a:ln>
        </p:spPr>
      </p:pic>
      <p:sp>
        <p:nvSpPr>
          <p:cNvPr id="491" name="Google Shape;491;g2f6fb02ea64_2_0"/>
          <p:cNvSpPr txBox="1"/>
          <p:nvPr/>
        </p:nvSpPr>
        <p:spPr>
          <a:xfrm>
            <a:off x="6451972" y="2581454"/>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01</a:t>
            </a:r>
            <a:endParaRPr sz="1800" b="0" i="0" u="none" strike="noStrike" cap="none">
              <a:solidFill>
                <a:srgbClr val="000000"/>
              </a:solidFill>
              <a:latin typeface="Calibri"/>
              <a:ea typeface="Calibri"/>
              <a:cs typeface="Calibri"/>
              <a:sym typeface="Calibri"/>
            </a:endParaRPr>
          </a:p>
        </p:txBody>
      </p:sp>
      <p:pic>
        <p:nvPicPr>
          <p:cNvPr id="492" name="Google Shape;492;g2f6fb02ea64_2_0"/>
          <p:cNvPicPr preferRelativeResize="0"/>
          <p:nvPr/>
        </p:nvPicPr>
        <p:blipFill rotWithShape="1">
          <a:blip r:embed="rId10">
            <a:alphaModFix/>
          </a:blip>
          <a:srcRect/>
          <a:stretch/>
        </p:blipFill>
        <p:spPr>
          <a:xfrm>
            <a:off x="1370843" y="7007532"/>
            <a:ext cx="3619633" cy="2532688"/>
          </a:xfrm>
          <a:prstGeom prst="rect">
            <a:avLst/>
          </a:prstGeom>
          <a:noFill/>
          <a:ln>
            <a:noFill/>
          </a:ln>
        </p:spPr>
      </p:pic>
      <p:pic>
        <p:nvPicPr>
          <p:cNvPr id="493" name="Google Shape;493;g2f6fb02ea64_2_0"/>
          <p:cNvPicPr preferRelativeResize="0"/>
          <p:nvPr/>
        </p:nvPicPr>
        <p:blipFill rotWithShape="1">
          <a:blip r:embed="rId11">
            <a:alphaModFix/>
          </a:blip>
          <a:srcRect/>
          <a:stretch/>
        </p:blipFill>
        <p:spPr>
          <a:xfrm>
            <a:off x="16505490" y="9541295"/>
            <a:ext cx="1514443" cy="496280"/>
          </a:xfrm>
          <a:prstGeom prst="rect">
            <a:avLst/>
          </a:prstGeom>
          <a:noFill/>
          <a:ln>
            <a:noFill/>
          </a:ln>
        </p:spPr>
      </p:pic>
      <p:pic>
        <p:nvPicPr>
          <p:cNvPr id="494" name="Google Shape;494;g2f6fb02ea64_2_0"/>
          <p:cNvPicPr preferRelativeResize="0"/>
          <p:nvPr/>
        </p:nvPicPr>
        <p:blipFill rotWithShape="1">
          <a:blip r:embed="rId12">
            <a:alphaModFix/>
          </a:blip>
          <a:srcRect/>
          <a:stretch/>
        </p:blipFill>
        <p:spPr>
          <a:xfrm>
            <a:off x="7777087" y="3135063"/>
            <a:ext cx="9107789" cy="5670887"/>
          </a:xfrm>
          <a:prstGeom prst="rect">
            <a:avLst/>
          </a:prstGeom>
          <a:noFill/>
          <a:ln>
            <a:noFill/>
          </a:ln>
        </p:spPr>
      </p:pic>
      <p:sp>
        <p:nvSpPr>
          <p:cNvPr id="495" name="Google Shape;495;g2f6fb02ea64_2_0"/>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
        <p:nvSpPr>
          <p:cNvPr id="2" name="Google Shape;443;p16">
            <a:extLst>
              <a:ext uri="{FF2B5EF4-FFF2-40B4-BE49-F238E27FC236}">
                <a16:creationId xmlns:a16="http://schemas.microsoft.com/office/drawing/2014/main" id="{2E41CAAD-E04B-19D4-2D57-13A627690E5A}"/>
              </a:ext>
            </a:extLst>
          </p:cNvPr>
          <p:cNvSpPr txBox="1"/>
          <p:nvPr/>
        </p:nvSpPr>
        <p:spPr>
          <a:xfrm>
            <a:off x="629974" y="1518121"/>
            <a:ext cx="5415900" cy="227750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7600"/>
              <a:buFont typeface="Arial"/>
              <a:buNone/>
            </a:pPr>
            <a:r>
              <a:rPr lang="ko-KR" altLang="en-US" sz="6600" b="1" dirty="0">
                <a:solidFill>
                  <a:srgbClr val="FFFFFF"/>
                </a:solidFill>
              </a:rPr>
              <a:t>테스트</a:t>
            </a:r>
            <a:r>
              <a:rPr lang="en-US" sz="6600" b="1" i="0" u="none" strike="noStrike" cap="none" dirty="0">
                <a:solidFill>
                  <a:srgbClr val="FFFFFF"/>
                </a:solidFill>
              </a:rPr>
              <a:t> </a:t>
            </a:r>
            <a:r>
              <a:rPr lang="en-US" sz="6600" b="1" i="0" u="none" strike="noStrike" cap="none" dirty="0" err="1">
                <a:solidFill>
                  <a:srgbClr val="FFFFFF"/>
                </a:solidFill>
              </a:rPr>
              <a:t>데이터</a:t>
            </a:r>
            <a:br>
              <a:rPr lang="en-US" sz="7600" b="1" i="0" u="none" strike="noStrike" cap="none" dirty="0">
                <a:solidFill>
                  <a:srgbClr val="FFFFFF"/>
                </a:solidFill>
              </a:rPr>
            </a:br>
            <a:r>
              <a:rPr lang="en-US" sz="7600" b="1" i="0" u="none" strike="noStrike" cap="none" dirty="0">
                <a:solidFill>
                  <a:srgbClr val="FFFFFF"/>
                </a:solidFill>
              </a:rPr>
              <a:t>EDA</a:t>
            </a:r>
            <a:endParaRPr sz="1800" b="1" i="0" u="none" strike="noStrike" cap="none" dirty="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99"/>
        <p:cNvGrpSpPr/>
        <p:nvPr/>
      </p:nvGrpSpPr>
      <p:grpSpPr>
        <a:xfrm>
          <a:off x="0" y="0"/>
          <a:ext cx="0" cy="0"/>
          <a:chOff x="0" y="0"/>
          <a:chExt cx="0" cy="0"/>
        </a:xfrm>
      </p:grpSpPr>
      <p:pic>
        <p:nvPicPr>
          <p:cNvPr id="100" name="Google Shape;100;p2"/>
          <p:cNvPicPr preferRelativeResize="0"/>
          <p:nvPr/>
        </p:nvPicPr>
        <p:blipFill rotWithShape="1">
          <a:blip r:embed="rId3">
            <a:alphaModFix/>
          </a:blip>
          <a:srcRect/>
          <a:stretch/>
        </p:blipFill>
        <p:spPr>
          <a:xfrm>
            <a:off x="0" y="9293155"/>
            <a:ext cx="18285714" cy="992560"/>
          </a:xfrm>
          <a:prstGeom prst="rect">
            <a:avLst/>
          </a:prstGeom>
          <a:noFill/>
          <a:ln>
            <a:noFill/>
          </a:ln>
        </p:spPr>
      </p:pic>
      <p:pic>
        <p:nvPicPr>
          <p:cNvPr id="101" name="Google Shape;101;p2"/>
          <p:cNvPicPr preferRelativeResize="0"/>
          <p:nvPr/>
        </p:nvPicPr>
        <p:blipFill rotWithShape="1">
          <a:blip r:embed="rId4">
            <a:alphaModFix/>
          </a:blip>
          <a:srcRect/>
          <a:stretch/>
        </p:blipFill>
        <p:spPr>
          <a:xfrm>
            <a:off x="7120550" y="1869697"/>
            <a:ext cx="4044613" cy="1252288"/>
          </a:xfrm>
          <a:prstGeom prst="rect">
            <a:avLst/>
          </a:prstGeom>
          <a:noFill/>
          <a:ln>
            <a:noFill/>
          </a:ln>
        </p:spPr>
      </p:pic>
      <p:sp>
        <p:nvSpPr>
          <p:cNvPr id="102" name="Google Shape;102;p2"/>
          <p:cNvSpPr txBox="1"/>
          <p:nvPr/>
        </p:nvSpPr>
        <p:spPr>
          <a:xfrm>
            <a:off x="7364763" y="2075924"/>
            <a:ext cx="3632334" cy="88395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300" b="1" i="0" u="none" strike="noStrike" cap="none">
                <a:solidFill>
                  <a:srgbClr val="FFFFFF"/>
                </a:solidFill>
                <a:latin typeface="Arial"/>
                <a:ea typeface="Arial"/>
                <a:cs typeface="Arial"/>
                <a:sym typeface="Arial"/>
              </a:rPr>
              <a:t>CONTENTS</a:t>
            </a:r>
            <a:endParaRPr sz="1800" b="0" i="0" u="none" strike="noStrike" cap="none">
              <a:solidFill>
                <a:schemeClr val="dk1"/>
              </a:solidFill>
              <a:latin typeface="Calibri"/>
              <a:ea typeface="Calibri"/>
              <a:cs typeface="Calibri"/>
              <a:sym typeface="Calibri"/>
            </a:endParaRPr>
          </a:p>
        </p:txBody>
      </p:sp>
      <p:pic>
        <p:nvPicPr>
          <p:cNvPr id="103" name="Google Shape;103;p2"/>
          <p:cNvPicPr preferRelativeResize="0"/>
          <p:nvPr/>
        </p:nvPicPr>
        <p:blipFill rotWithShape="1">
          <a:blip r:embed="rId5">
            <a:alphaModFix/>
          </a:blip>
          <a:srcRect/>
          <a:stretch/>
        </p:blipFill>
        <p:spPr>
          <a:xfrm>
            <a:off x="10327235" y="2185550"/>
            <a:ext cx="115458" cy="115458"/>
          </a:xfrm>
          <a:prstGeom prst="rect">
            <a:avLst/>
          </a:prstGeom>
          <a:noFill/>
          <a:ln>
            <a:noFill/>
          </a:ln>
        </p:spPr>
      </p:pic>
      <p:sp>
        <p:nvSpPr>
          <p:cNvPr id="104" name="Google Shape;104;p2"/>
          <p:cNvSpPr txBox="1"/>
          <p:nvPr/>
        </p:nvSpPr>
        <p:spPr>
          <a:xfrm>
            <a:off x="3445080" y="4242958"/>
            <a:ext cx="892500" cy="507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700" b="0" i="0" u="none" strike="noStrike" cap="none">
                <a:solidFill>
                  <a:schemeClr val="lt1"/>
                </a:solidFill>
                <a:latin typeface="Arial"/>
                <a:ea typeface="Arial"/>
                <a:cs typeface="Arial"/>
                <a:sym typeface="Arial"/>
              </a:rPr>
              <a:t>01</a:t>
            </a:r>
            <a:endParaRPr sz="1800">
              <a:solidFill>
                <a:schemeClr val="lt1"/>
              </a:solidFill>
              <a:latin typeface="Calibri"/>
              <a:ea typeface="Calibri"/>
              <a:cs typeface="Calibri"/>
              <a:sym typeface="Calibri"/>
            </a:endParaRPr>
          </a:p>
        </p:txBody>
      </p:sp>
      <p:sp>
        <p:nvSpPr>
          <p:cNvPr id="105" name="Google Shape;105;p2"/>
          <p:cNvSpPr txBox="1"/>
          <p:nvPr/>
        </p:nvSpPr>
        <p:spPr>
          <a:xfrm>
            <a:off x="7775099" y="4242958"/>
            <a:ext cx="892500" cy="507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700">
                <a:solidFill>
                  <a:schemeClr val="lt1"/>
                </a:solidFill>
                <a:latin typeface="Arial"/>
                <a:ea typeface="Arial"/>
                <a:cs typeface="Arial"/>
                <a:sym typeface="Arial"/>
              </a:rPr>
              <a:t>02</a:t>
            </a:r>
            <a:endParaRPr sz="1800">
              <a:solidFill>
                <a:schemeClr val="lt1"/>
              </a:solidFill>
              <a:latin typeface="Calibri"/>
              <a:ea typeface="Calibri"/>
              <a:cs typeface="Calibri"/>
              <a:sym typeface="Calibri"/>
            </a:endParaRPr>
          </a:p>
        </p:txBody>
      </p:sp>
      <p:sp>
        <p:nvSpPr>
          <p:cNvPr id="106" name="Google Shape;106;p2"/>
          <p:cNvSpPr txBox="1"/>
          <p:nvPr/>
        </p:nvSpPr>
        <p:spPr>
          <a:xfrm>
            <a:off x="8383333" y="4257790"/>
            <a:ext cx="5019600" cy="477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Calibri"/>
                <a:ea typeface="Calibri"/>
                <a:cs typeface="Calibri"/>
                <a:sym typeface="Calibri"/>
              </a:rPr>
              <a:t>선행 연구  </a:t>
            </a:r>
            <a:endParaRPr sz="1800" b="1">
              <a:solidFill>
                <a:schemeClr val="lt1"/>
              </a:solidFill>
              <a:latin typeface="Calibri"/>
              <a:ea typeface="Calibri"/>
              <a:cs typeface="Calibri"/>
              <a:sym typeface="Calibri"/>
            </a:endParaRPr>
          </a:p>
        </p:txBody>
      </p:sp>
      <p:sp>
        <p:nvSpPr>
          <p:cNvPr id="107" name="Google Shape;107;p2"/>
          <p:cNvSpPr txBox="1"/>
          <p:nvPr/>
        </p:nvSpPr>
        <p:spPr>
          <a:xfrm>
            <a:off x="12105098" y="4242958"/>
            <a:ext cx="892800" cy="507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700">
                <a:solidFill>
                  <a:schemeClr val="lt1"/>
                </a:solidFill>
                <a:latin typeface="Arial"/>
                <a:ea typeface="Arial"/>
                <a:cs typeface="Arial"/>
                <a:sym typeface="Arial"/>
              </a:rPr>
              <a:t>03</a:t>
            </a:r>
            <a:endParaRPr sz="1800">
              <a:solidFill>
                <a:schemeClr val="lt1"/>
              </a:solidFill>
              <a:latin typeface="Calibri"/>
              <a:ea typeface="Calibri"/>
              <a:cs typeface="Calibri"/>
              <a:sym typeface="Calibri"/>
            </a:endParaRPr>
          </a:p>
        </p:txBody>
      </p:sp>
      <p:sp>
        <p:nvSpPr>
          <p:cNvPr id="108" name="Google Shape;108;p2"/>
          <p:cNvSpPr txBox="1"/>
          <p:nvPr/>
        </p:nvSpPr>
        <p:spPr>
          <a:xfrm>
            <a:off x="12713410" y="4257790"/>
            <a:ext cx="5019600" cy="477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Arial"/>
                <a:ea typeface="Arial"/>
                <a:cs typeface="Arial"/>
                <a:sym typeface="Arial"/>
              </a:rPr>
              <a:t>데이터 전처리</a:t>
            </a:r>
            <a:endParaRPr sz="1800" b="1">
              <a:solidFill>
                <a:schemeClr val="lt1"/>
              </a:solidFill>
              <a:latin typeface="Calibri"/>
              <a:ea typeface="Calibri"/>
              <a:cs typeface="Calibri"/>
              <a:sym typeface="Calibri"/>
            </a:endParaRPr>
          </a:p>
        </p:txBody>
      </p:sp>
      <p:sp>
        <p:nvSpPr>
          <p:cNvPr id="109" name="Google Shape;109;p2"/>
          <p:cNvSpPr txBox="1"/>
          <p:nvPr/>
        </p:nvSpPr>
        <p:spPr>
          <a:xfrm>
            <a:off x="3445080" y="6565507"/>
            <a:ext cx="892500" cy="507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700">
                <a:solidFill>
                  <a:schemeClr val="lt1"/>
                </a:solidFill>
                <a:latin typeface="Arial"/>
                <a:ea typeface="Arial"/>
                <a:cs typeface="Arial"/>
                <a:sym typeface="Arial"/>
              </a:rPr>
              <a:t>04</a:t>
            </a:r>
            <a:endParaRPr sz="1800">
              <a:solidFill>
                <a:schemeClr val="lt1"/>
              </a:solidFill>
              <a:latin typeface="Calibri"/>
              <a:ea typeface="Calibri"/>
              <a:cs typeface="Calibri"/>
              <a:sym typeface="Calibri"/>
            </a:endParaRPr>
          </a:p>
        </p:txBody>
      </p:sp>
      <p:sp>
        <p:nvSpPr>
          <p:cNvPr id="110" name="Google Shape;110;p2"/>
          <p:cNvSpPr txBox="1"/>
          <p:nvPr/>
        </p:nvSpPr>
        <p:spPr>
          <a:xfrm>
            <a:off x="4053324" y="6585238"/>
            <a:ext cx="5019600" cy="477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Arial"/>
                <a:ea typeface="Arial"/>
                <a:cs typeface="Arial"/>
                <a:sym typeface="Arial"/>
              </a:rPr>
              <a:t>모델</a:t>
            </a:r>
            <a:endParaRPr sz="1800" b="1">
              <a:solidFill>
                <a:schemeClr val="lt1"/>
              </a:solidFill>
              <a:latin typeface="Calibri"/>
              <a:ea typeface="Calibri"/>
              <a:cs typeface="Calibri"/>
              <a:sym typeface="Calibri"/>
            </a:endParaRPr>
          </a:p>
        </p:txBody>
      </p:sp>
      <p:sp>
        <p:nvSpPr>
          <p:cNvPr id="111" name="Google Shape;111;p2"/>
          <p:cNvSpPr txBox="1"/>
          <p:nvPr/>
        </p:nvSpPr>
        <p:spPr>
          <a:xfrm>
            <a:off x="7775099" y="6565507"/>
            <a:ext cx="892500" cy="507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700">
                <a:solidFill>
                  <a:schemeClr val="lt1"/>
                </a:solidFill>
                <a:latin typeface="Arial"/>
                <a:ea typeface="Arial"/>
                <a:cs typeface="Arial"/>
                <a:sym typeface="Arial"/>
              </a:rPr>
              <a:t>05</a:t>
            </a:r>
            <a:endParaRPr sz="1800">
              <a:solidFill>
                <a:schemeClr val="lt1"/>
              </a:solidFill>
              <a:latin typeface="Calibri"/>
              <a:ea typeface="Calibri"/>
              <a:cs typeface="Calibri"/>
              <a:sym typeface="Calibri"/>
            </a:endParaRPr>
          </a:p>
        </p:txBody>
      </p:sp>
      <p:sp>
        <p:nvSpPr>
          <p:cNvPr id="112" name="Google Shape;112;p2"/>
          <p:cNvSpPr txBox="1"/>
          <p:nvPr/>
        </p:nvSpPr>
        <p:spPr>
          <a:xfrm>
            <a:off x="8383333" y="6566190"/>
            <a:ext cx="5019600" cy="477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Calibri"/>
                <a:ea typeface="Calibri"/>
                <a:cs typeface="Calibri"/>
                <a:sym typeface="Calibri"/>
              </a:rPr>
              <a:t>프로젝트 결과 </a:t>
            </a:r>
            <a:endParaRPr sz="1800" b="1">
              <a:solidFill>
                <a:schemeClr val="lt1"/>
              </a:solidFill>
              <a:latin typeface="Calibri"/>
              <a:ea typeface="Calibri"/>
              <a:cs typeface="Calibri"/>
              <a:sym typeface="Calibri"/>
            </a:endParaRPr>
          </a:p>
        </p:txBody>
      </p:sp>
      <p:sp>
        <p:nvSpPr>
          <p:cNvPr id="113" name="Google Shape;113;p2"/>
          <p:cNvSpPr txBox="1"/>
          <p:nvPr/>
        </p:nvSpPr>
        <p:spPr>
          <a:xfrm>
            <a:off x="12105098" y="6565507"/>
            <a:ext cx="892800" cy="507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700">
                <a:solidFill>
                  <a:schemeClr val="lt1"/>
                </a:solidFill>
                <a:latin typeface="Arial"/>
                <a:ea typeface="Arial"/>
                <a:cs typeface="Arial"/>
                <a:sym typeface="Arial"/>
              </a:rPr>
              <a:t>06</a:t>
            </a:r>
            <a:endParaRPr sz="1800">
              <a:solidFill>
                <a:schemeClr val="lt1"/>
              </a:solidFill>
              <a:latin typeface="Calibri"/>
              <a:ea typeface="Calibri"/>
              <a:cs typeface="Calibri"/>
              <a:sym typeface="Calibri"/>
            </a:endParaRPr>
          </a:p>
        </p:txBody>
      </p:sp>
      <p:sp>
        <p:nvSpPr>
          <p:cNvPr id="114" name="Google Shape;114;p2"/>
          <p:cNvSpPr txBox="1"/>
          <p:nvPr/>
        </p:nvSpPr>
        <p:spPr>
          <a:xfrm>
            <a:off x="12713410" y="6585238"/>
            <a:ext cx="5019600" cy="477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Arial"/>
                <a:ea typeface="Arial"/>
                <a:cs typeface="Arial"/>
                <a:sym typeface="Arial"/>
              </a:rPr>
              <a:t>참고 문헌</a:t>
            </a:r>
            <a:endParaRPr sz="1800" b="1">
              <a:solidFill>
                <a:schemeClr val="lt1"/>
              </a:solidFill>
              <a:latin typeface="Calibri"/>
              <a:ea typeface="Calibri"/>
              <a:cs typeface="Calibri"/>
              <a:sym typeface="Calibri"/>
            </a:endParaRPr>
          </a:p>
        </p:txBody>
      </p:sp>
      <p:pic>
        <p:nvPicPr>
          <p:cNvPr id="115" name="Google Shape;115;p2"/>
          <p:cNvPicPr preferRelativeResize="0"/>
          <p:nvPr/>
        </p:nvPicPr>
        <p:blipFill rotWithShape="1">
          <a:blip r:embed="rId6">
            <a:alphaModFix/>
          </a:blip>
          <a:srcRect/>
          <a:stretch/>
        </p:blipFill>
        <p:spPr>
          <a:xfrm>
            <a:off x="16505490" y="9541295"/>
            <a:ext cx="1514443" cy="496280"/>
          </a:xfrm>
          <a:prstGeom prst="rect">
            <a:avLst/>
          </a:prstGeom>
          <a:noFill/>
          <a:ln>
            <a:noFill/>
          </a:ln>
        </p:spPr>
      </p:pic>
      <p:sp>
        <p:nvSpPr>
          <p:cNvPr id="116" name="Google Shape;116;p2"/>
          <p:cNvSpPr txBox="1"/>
          <p:nvPr/>
        </p:nvSpPr>
        <p:spPr>
          <a:xfrm>
            <a:off x="15232463" y="613764"/>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117" name="Google Shape;117;p2"/>
          <p:cNvSpPr txBox="1"/>
          <p:nvPr/>
        </p:nvSpPr>
        <p:spPr>
          <a:xfrm>
            <a:off x="4088195" y="4242958"/>
            <a:ext cx="5019600" cy="477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Calibri"/>
                <a:ea typeface="Calibri"/>
                <a:cs typeface="Calibri"/>
                <a:sym typeface="Calibri"/>
              </a:rPr>
              <a:t>주제 소개</a:t>
            </a:r>
            <a:endParaRPr sz="1800" b="1">
              <a:solidFill>
                <a:schemeClr val="lt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499"/>
        <p:cNvGrpSpPr/>
        <p:nvPr/>
      </p:nvGrpSpPr>
      <p:grpSpPr>
        <a:xfrm>
          <a:off x="0" y="0"/>
          <a:ext cx="0" cy="0"/>
          <a:chOff x="0" y="0"/>
          <a:chExt cx="0" cy="0"/>
        </a:xfrm>
      </p:grpSpPr>
      <p:pic>
        <p:nvPicPr>
          <p:cNvPr id="500" name="Google Shape;500;g2f6fb02ea64_2_22"/>
          <p:cNvPicPr preferRelativeResize="0"/>
          <p:nvPr/>
        </p:nvPicPr>
        <p:blipFill rotWithShape="1">
          <a:blip r:embed="rId3">
            <a:alphaModFix/>
          </a:blip>
          <a:srcRect/>
          <a:stretch/>
        </p:blipFill>
        <p:spPr>
          <a:xfrm>
            <a:off x="0" y="0"/>
            <a:ext cx="6152381" cy="10285714"/>
          </a:xfrm>
          <a:prstGeom prst="rect">
            <a:avLst/>
          </a:prstGeom>
          <a:noFill/>
          <a:ln>
            <a:noFill/>
          </a:ln>
        </p:spPr>
      </p:pic>
      <p:pic>
        <p:nvPicPr>
          <p:cNvPr id="501" name="Google Shape;501;g2f6fb02ea64_2_22"/>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502" name="Google Shape;502;g2f6fb02ea64_2_22"/>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600"/>
              <a:buFont typeface="Arial"/>
              <a:buNone/>
            </a:pP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endParaRPr sz="1800" b="0" i="0" u="none" strike="noStrike" cap="none" dirty="0">
              <a:solidFill>
                <a:srgbClr val="000000"/>
              </a:solidFill>
              <a:latin typeface="나눔고딕" panose="020D0604000000000000" pitchFamily="50" charset="-127"/>
              <a:ea typeface="나눔고딕" panose="020D0604000000000000" pitchFamily="50" charset="-127"/>
              <a:sym typeface="Arial"/>
            </a:endParaRPr>
          </a:p>
        </p:txBody>
      </p:sp>
      <p:pic>
        <p:nvPicPr>
          <p:cNvPr id="505" name="Google Shape;505;g2f6fb02ea64_2_22"/>
          <p:cNvPicPr preferRelativeResize="0"/>
          <p:nvPr/>
        </p:nvPicPr>
        <p:blipFill rotWithShape="1">
          <a:blip r:embed="rId5">
            <a:alphaModFix/>
          </a:blip>
          <a:srcRect/>
          <a:stretch/>
        </p:blipFill>
        <p:spPr>
          <a:xfrm>
            <a:off x="6549209" y="1368168"/>
            <a:ext cx="304762" cy="304762"/>
          </a:xfrm>
          <a:prstGeom prst="rect">
            <a:avLst/>
          </a:prstGeom>
          <a:noFill/>
          <a:ln>
            <a:noFill/>
          </a:ln>
        </p:spPr>
      </p:pic>
      <p:pic>
        <p:nvPicPr>
          <p:cNvPr id="506" name="Google Shape;506;g2f6fb02ea64_2_22"/>
          <p:cNvPicPr preferRelativeResize="0"/>
          <p:nvPr/>
        </p:nvPicPr>
        <p:blipFill rotWithShape="1">
          <a:blip r:embed="rId6">
            <a:alphaModFix/>
          </a:blip>
          <a:srcRect/>
          <a:stretch/>
        </p:blipFill>
        <p:spPr>
          <a:xfrm>
            <a:off x="6666335" y="1423417"/>
            <a:ext cx="108606" cy="175217"/>
          </a:xfrm>
          <a:prstGeom prst="rect">
            <a:avLst/>
          </a:prstGeom>
          <a:noFill/>
          <a:ln>
            <a:noFill/>
          </a:ln>
        </p:spPr>
      </p:pic>
      <p:sp>
        <p:nvSpPr>
          <p:cNvPr id="507" name="Google Shape;507;g2f6fb02ea64_2_22"/>
          <p:cNvSpPr txBox="1"/>
          <p:nvPr/>
        </p:nvSpPr>
        <p:spPr>
          <a:xfrm>
            <a:off x="6993308" y="1311025"/>
            <a:ext cx="8643702"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데이터</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레이블</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수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확인</a:t>
            </a:r>
            <a:endParaRPr sz="1800" b="1" i="0" u="none" strike="noStrike" cap="none" dirty="0">
              <a:solidFill>
                <a:schemeClr val="lt1"/>
              </a:solidFill>
              <a:latin typeface="나눔고딕" panose="020D0604000000000000" pitchFamily="50" charset="-127"/>
              <a:ea typeface="나눔고딕" panose="020D0604000000000000" pitchFamily="50" charset="-127"/>
              <a:sym typeface="Arial"/>
            </a:endParaRPr>
          </a:p>
        </p:txBody>
      </p:sp>
      <p:sp>
        <p:nvSpPr>
          <p:cNvPr id="508" name="Google Shape;508;g2f6fb02ea64_2_22"/>
          <p:cNvSpPr txBox="1"/>
          <p:nvPr/>
        </p:nvSpPr>
        <p:spPr>
          <a:xfrm>
            <a:off x="6568257" y="1934860"/>
            <a:ext cx="9068753" cy="40011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305392"/>
              </a:buClr>
              <a:buSzPts val="2000"/>
              <a:buFont typeface="Arial"/>
              <a:buNone/>
            </a:pPr>
            <a:r>
              <a:rPr lang="en-US" sz="2000" i="0" u="none" strike="noStrike" cap="none" dirty="0" err="1">
                <a:solidFill>
                  <a:schemeClr val="lt1"/>
                </a:solidFill>
                <a:latin typeface="나눔고딕" panose="020D0604000000000000" pitchFamily="50" charset="-127"/>
                <a:ea typeface="나눔고딕" panose="020D0604000000000000" pitchFamily="50" charset="-127"/>
                <a:sym typeface="Arial"/>
              </a:rPr>
              <a:t>데이터</a:t>
            </a:r>
            <a:r>
              <a:rPr lang="en-US" sz="2000"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000" i="0" u="none" strike="noStrike" cap="none" dirty="0" err="1">
                <a:solidFill>
                  <a:schemeClr val="lt1"/>
                </a:solidFill>
                <a:latin typeface="나눔고딕" panose="020D0604000000000000" pitchFamily="50" charset="-127"/>
                <a:ea typeface="나눔고딕" panose="020D0604000000000000" pitchFamily="50" charset="-127"/>
                <a:sym typeface="Arial"/>
              </a:rPr>
              <a:t>레이블의</a:t>
            </a:r>
            <a:r>
              <a:rPr lang="en-US" sz="2000"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000" i="0" u="none" strike="noStrike" cap="none" dirty="0" err="1">
                <a:solidFill>
                  <a:schemeClr val="lt1"/>
                </a:solidFill>
                <a:latin typeface="나눔고딕" panose="020D0604000000000000" pitchFamily="50" charset="-127"/>
                <a:ea typeface="나눔고딕" panose="020D0604000000000000" pitchFamily="50" charset="-127"/>
                <a:sym typeface="Arial"/>
              </a:rPr>
              <a:t>불균형이</a:t>
            </a:r>
            <a:r>
              <a:rPr lang="en-US" sz="2000"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000" i="0" u="none" strike="noStrike" cap="none" dirty="0" err="1">
                <a:solidFill>
                  <a:schemeClr val="lt1"/>
                </a:solidFill>
                <a:latin typeface="나눔고딕" panose="020D0604000000000000" pitchFamily="50" charset="-127"/>
                <a:ea typeface="나눔고딕" panose="020D0604000000000000" pitchFamily="50" charset="-127"/>
                <a:sym typeface="Arial"/>
              </a:rPr>
              <a:t>존재하는지</a:t>
            </a:r>
            <a:r>
              <a:rPr lang="en-US" sz="2000"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000" i="0" u="none" strike="noStrike" cap="none" dirty="0" err="1">
                <a:solidFill>
                  <a:schemeClr val="lt1"/>
                </a:solidFill>
                <a:latin typeface="나눔고딕" panose="020D0604000000000000" pitchFamily="50" charset="-127"/>
                <a:ea typeface="나눔고딕" panose="020D0604000000000000" pitchFamily="50" charset="-127"/>
                <a:sym typeface="Arial"/>
              </a:rPr>
              <a:t>확인</a:t>
            </a:r>
            <a:endParaRPr sz="2400" i="0" u="none" strike="noStrike" cap="none" dirty="0">
              <a:solidFill>
                <a:schemeClr val="lt1"/>
              </a:solidFill>
              <a:latin typeface="나눔고딕" panose="020D0604000000000000" pitchFamily="50" charset="-127"/>
              <a:ea typeface="나눔고딕" panose="020D0604000000000000" pitchFamily="50" charset="-127"/>
              <a:sym typeface="Arial"/>
            </a:endParaRPr>
          </a:p>
        </p:txBody>
      </p:sp>
      <p:pic>
        <p:nvPicPr>
          <p:cNvPr id="509" name="Google Shape;509;g2f6fb02ea64_2_22"/>
          <p:cNvPicPr preferRelativeResize="0"/>
          <p:nvPr/>
        </p:nvPicPr>
        <p:blipFill rotWithShape="1">
          <a:blip r:embed="rId7">
            <a:alphaModFix/>
          </a:blip>
          <a:srcRect/>
          <a:stretch/>
        </p:blipFill>
        <p:spPr>
          <a:xfrm>
            <a:off x="1370843" y="7007532"/>
            <a:ext cx="3619633" cy="2532688"/>
          </a:xfrm>
          <a:prstGeom prst="rect">
            <a:avLst/>
          </a:prstGeom>
          <a:noFill/>
          <a:ln>
            <a:noFill/>
          </a:ln>
        </p:spPr>
      </p:pic>
      <p:pic>
        <p:nvPicPr>
          <p:cNvPr id="510" name="Google Shape;510;g2f6fb02ea64_2_22"/>
          <p:cNvPicPr preferRelativeResize="0"/>
          <p:nvPr/>
        </p:nvPicPr>
        <p:blipFill rotWithShape="1">
          <a:blip r:embed="rId8">
            <a:alphaModFix/>
          </a:blip>
          <a:srcRect/>
          <a:stretch/>
        </p:blipFill>
        <p:spPr>
          <a:xfrm>
            <a:off x="16505490" y="9541295"/>
            <a:ext cx="1514443" cy="496280"/>
          </a:xfrm>
          <a:prstGeom prst="rect">
            <a:avLst/>
          </a:prstGeom>
          <a:noFill/>
          <a:ln>
            <a:noFill/>
          </a:ln>
        </p:spPr>
      </p:pic>
      <p:pic>
        <p:nvPicPr>
          <p:cNvPr id="511" name="Google Shape;511;g2f6fb02ea64_2_22"/>
          <p:cNvPicPr preferRelativeResize="0"/>
          <p:nvPr/>
        </p:nvPicPr>
        <p:blipFill rotWithShape="1">
          <a:blip r:embed="rId9">
            <a:alphaModFix/>
          </a:blip>
          <a:srcRect/>
          <a:stretch/>
        </p:blipFill>
        <p:spPr>
          <a:xfrm>
            <a:off x="6605357" y="2563418"/>
            <a:ext cx="11414576" cy="6589313"/>
          </a:xfrm>
          <a:prstGeom prst="rect">
            <a:avLst/>
          </a:prstGeom>
          <a:noFill/>
          <a:ln>
            <a:noFill/>
          </a:ln>
        </p:spPr>
      </p:pic>
      <p:sp>
        <p:nvSpPr>
          <p:cNvPr id="512" name="Google Shape;512;g2f6fb02ea64_2_22"/>
          <p:cNvSpPr txBox="1"/>
          <p:nvPr/>
        </p:nvSpPr>
        <p:spPr>
          <a:xfrm>
            <a:off x="7095410"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Detection</a:t>
            </a:r>
            <a:endParaRPr/>
          </a:p>
        </p:txBody>
      </p:sp>
      <p:pic>
        <p:nvPicPr>
          <p:cNvPr id="513" name="Google Shape;513;g2f6fb02ea64_2_22"/>
          <p:cNvPicPr preferRelativeResize="0"/>
          <p:nvPr/>
        </p:nvPicPr>
        <p:blipFill rotWithShape="1">
          <a:blip r:embed="rId10">
            <a:alphaModFix/>
          </a:blip>
          <a:srcRect/>
          <a:stretch/>
        </p:blipFill>
        <p:spPr>
          <a:xfrm>
            <a:off x="6422236" y="2451638"/>
            <a:ext cx="612630" cy="612630"/>
          </a:xfrm>
          <a:prstGeom prst="rect">
            <a:avLst/>
          </a:prstGeom>
          <a:noFill/>
          <a:ln>
            <a:noFill/>
          </a:ln>
        </p:spPr>
      </p:pic>
      <p:sp>
        <p:nvSpPr>
          <p:cNvPr id="514" name="Google Shape;514;g2f6fb02ea64_2_22"/>
          <p:cNvSpPr txBox="1"/>
          <p:nvPr/>
        </p:nvSpPr>
        <p:spPr>
          <a:xfrm>
            <a:off x="6451972" y="2581454"/>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01</a:t>
            </a:r>
            <a:endParaRPr sz="1800" b="0" i="0" u="none" strike="noStrike" cap="none">
              <a:solidFill>
                <a:srgbClr val="000000"/>
              </a:solidFill>
              <a:latin typeface="Calibri"/>
              <a:ea typeface="Calibri"/>
              <a:cs typeface="Calibri"/>
              <a:sym typeface="Calibri"/>
            </a:endParaRPr>
          </a:p>
        </p:txBody>
      </p:sp>
      <p:pic>
        <p:nvPicPr>
          <p:cNvPr id="515" name="Google Shape;515;g2f6fb02ea64_2_22"/>
          <p:cNvPicPr preferRelativeResize="0"/>
          <p:nvPr/>
        </p:nvPicPr>
        <p:blipFill rotWithShape="1">
          <a:blip r:embed="rId11">
            <a:alphaModFix/>
          </a:blip>
          <a:srcRect/>
          <a:stretch/>
        </p:blipFill>
        <p:spPr>
          <a:xfrm>
            <a:off x="7323477" y="3635580"/>
            <a:ext cx="6144134" cy="4327320"/>
          </a:xfrm>
          <a:prstGeom prst="rect">
            <a:avLst/>
          </a:prstGeom>
          <a:noFill/>
          <a:ln>
            <a:noFill/>
          </a:ln>
        </p:spPr>
      </p:pic>
      <p:pic>
        <p:nvPicPr>
          <p:cNvPr id="516" name="Google Shape;516;g2f6fb02ea64_2_22"/>
          <p:cNvPicPr preferRelativeResize="0"/>
          <p:nvPr/>
        </p:nvPicPr>
        <p:blipFill rotWithShape="1">
          <a:blip r:embed="rId12">
            <a:alphaModFix/>
          </a:blip>
          <a:srcRect/>
          <a:stretch/>
        </p:blipFill>
        <p:spPr>
          <a:xfrm>
            <a:off x="13809658" y="5130862"/>
            <a:ext cx="3654703" cy="1454423"/>
          </a:xfrm>
          <a:prstGeom prst="rect">
            <a:avLst/>
          </a:prstGeom>
          <a:noFill/>
          <a:ln>
            <a:noFill/>
          </a:ln>
        </p:spPr>
      </p:pic>
      <p:sp>
        <p:nvSpPr>
          <p:cNvPr id="517" name="Google Shape;517;g2f6fb02ea64_2_22"/>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
        <p:nvSpPr>
          <p:cNvPr id="2" name="Google Shape;443;p16">
            <a:extLst>
              <a:ext uri="{FF2B5EF4-FFF2-40B4-BE49-F238E27FC236}">
                <a16:creationId xmlns:a16="http://schemas.microsoft.com/office/drawing/2014/main" id="{B89121E7-89C8-4AC3-0304-1A76C7FF0E1F}"/>
              </a:ext>
            </a:extLst>
          </p:cNvPr>
          <p:cNvSpPr txBox="1"/>
          <p:nvPr/>
        </p:nvSpPr>
        <p:spPr>
          <a:xfrm>
            <a:off x="629974" y="1518121"/>
            <a:ext cx="5415900" cy="227750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7600"/>
              <a:buFont typeface="Arial"/>
              <a:buNone/>
            </a:pPr>
            <a:r>
              <a:rPr lang="ko-KR" altLang="en-US" sz="6600" b="1" dirty="0">
                <a:solidFill>
                  <a:srgbClr val="FFFFFF"/>
                </a:solidFill>
              </a:rPr>
              <a:t>테스트</a:t>
            </a:r>
            <a:r>
              <a:rPr lang="en-US" sz="6600" b="1" i="0" u="none" strike="noStrike" cap="none" dirty="0">
                <a:solidFill>
                  <a:srgbClr val="FFFFFF"/>
                </a:solidFill>
              </a:rPr>
              <a:t> </a:t>
            </a:r>
            <a:r>
              <a:rPr lang="en-US" sz="6600" b="1" i="0" u="none" strike="noStrike" cap="none" dirty="0" err="1">
                <a:solidFill>
                  <a:srgbClr val="FFFFFF"/>
                </a:solidFill>
              </a:rPr>
              <a:t>데이터</a:t>
            </a:r>
            <a:br>
              <a:rPr lang="en-US" sz="7600" b="1" i="0" u="none" strike="noStrike" cap="none" dirty="0">
                <a:solidFill>
                  <a:srgbClr val="FFFFFF"/>
                </a:solidFill>
              </a:rPr>
            </a:br>
            <a:r>
              <a:rPr lang="en-US" sz="7600" b="1" i="0" u="none" strike="noStrike" cap="none" dirty="0">
                <a:solidFill>
                  <a:srgbClr val="FFFFFF"/>
                </a:solidFill>
              </a:rPr>
              <a:t>EDA</a:t>
            </a:r>
            <a:endParaRPr sz="1800" b="1" i="0" u="none" strike="noStrike" cap="none" dirty="0">
              <a:solidFill>
                <a:srgbClr val="000000"/>
              </a:solidFill>
            </a:endParaRPr>
          </a:p>
        </p:txBody>
      </p:sp>
      <p:pic>
        <p:nvPicPr>
          <p:cNvPr id="3" name="Google Shape;483;g2f6fb02ea64_2_0">
            <a:extLst>
              <a:ext uri="{FF2B5EF4-FFF2-40B4-BE49-F238E27FC236}">
                <a16:creationId xmlns:a16="http://schemas.microsoft.com/office/drawing/2014/main" id="{01C44749-C4B1-19E7-BB09-FCC93548F377}"/>
              </a:ext>
            </a:extLst>
          </p:cNvPr>
          <p:cNvPicPr preferRelativeResize="0"/>
          <p:nvPr/>
        </p:nvPicPr>
        <p:blipFill rotWithShape="1">
          <a:blip r:embed="rId13">
            <a:alphaModFix/>
          </a:blip>
          <a:srcRect/>
          <a:stretch/>
        </p:blipFill>
        <p:spPr>
          <a:xfrm>
            <a:off x="2942564" y="3435145"/>
            <a:ext cx="238095" cy="23809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521"/>
        <p:cNvGrpSpPr/>
        <p:nvPr/>
      </p:nvGrpSpPr>
      <p:grpSpPr>
        <a:xfrm>
          <a:off x="0" y="0"/>
          <a:ext cx="0" cy="0"/>
          <a:chOff x="0" y="0"/>
          <a:chExt cx="0" cy="0"/>
        </a:xfrm>
      </p:grpSpPr>
      <p:pic>
        <p:nvPicPr>
          <p:cNvPr id="522" name="Google Shape;522;g2f6fb02ea64_2_43"/>
          <p:cNvPicPr preferRelativeResize="0"/>
          <p:nvPr/>
        </p:nvPicPr>
        <p:blipFill rotWithShape="1">
          <a:blip r:embed="rId3">
            <a:alphaModFix/>
          </a:blip>
          <a:srcRect/>
          <a:stretch/>
        </p:blipFill>
        <p:spPr>
          <a:xfrm>
            <a:off x="0" y="0"/>
            <a:ext cx="6152381" cy="10285714"/>
          </a:xfrm>
          <a:prstGeom prst="rect">
            <a:avLst/>
          </a:prstGeom>
          <a:noFill/>
          <a:ln>
            <a:noFill/>
          </a:ln>
        </p:spPr>
      </p:pic>
      <p:pic>
        <p:nvPicPr>
          <p:cNvPr id="523" name="Google Shape;523;g2f6fb02ea64_2_43"/>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524" name="Google Shape;524;g2f6fb02ea64_2_43"/>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600"/>
              <a:buFont typeface="Arial"/>
              <a:buNone/>
            </a:pP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endParaRPr sz="1800" b="0" i="0" u="none" strike="noStrike" cap="none" dirty="0">
              <a:solidFill>
                <a:srgbClr val="000000"/>
              </a:solidFill>
              <a:latin typeface="나눔고딕" panose="020D0604000000000000" pitchFamily="50" charset="-127"/>
              <a:ea typeface="나눔고딕" panose="020D0604000000000000" pitchFamily="50" charset="-127"/>
              <a:sym typeface="Arial"/>
            </a:endParaRPr>
          </a:p>
        </p:txBody>
      </p:sp>
      <p:pic>
        <p:nvPicPr>
          <p:cNvPr id="527" name="Google Shape;527;g2f6fb02ea64_2_43"/>
          <p:cNvPicPr preferRelativeResize="0"/>
          <p:nvPr/>
        </p:nvPicPr>
        <p:blipFill rotWithShape="1">
          <a:blip r:embed="rId5">
            <a:alphaModFix/>
          </a:blip>
          <a:srcRect/>
          <a:stretch/>
        </p:blipFill>
        <p:spPr>
          <a:xfrm>
            <a:off x="6549209" y="1368168"/>
            <a:ext cx="304762" cy="304762"/>
          </a:xfrm>
          <a:prstGeom prst="rect">
            <a:avLst/>
          </a:prstGeom>
          <a:noFill/>
          <a:ln>
            <a:noFill/>
          </a:ln>
        </p:spPr>
      </p:pic>
      <p:pic>
        <p:nvPicPr>
          <p:cNvPr id="528" name="Google Shape;528;g2f6fb02ea64_2_43"/>
          <p:cNvPicPr preferRelativeResize="0"/>
          <p:nvPr/>
        </p:nvPicPr>
        <p:blipFill rotWithShape="1">
          <a:blip r:embed="rId6">
            <a:alphaModFix/>
          </a:blip>
          <a:srcRect/>
          <a:stretch/>
        </p:blipFill>
        <p:spPr>
          <a:xfrm>
            <a:off x="6666335" y="1423417"/>
            <a:ext cx="108606" cy="175217"/>
          </a:xfrm>
          <a:prstGeom prst="rect">
            <a:avLst/>
          </a:prstGeom>
          <a:noFill/>
          <a:ln>
            <a:noFill/>
          </a:ln>
        </p:spPr>
      </p:pic>
      <p:sp>
        <p:nvSpPr>
          <p:cNvPr id="529" name="Google Shape;529;g2f6fb02ea64_2_43"/>
          <p:cNvSpPr txBox="1"/>
          <p:nvPr/>
        </p:nvSpPr>
        <p:spPr>
          <a:xfrm>
            <a:off x="6993308" y="1311025"/>
            <a:ext cx="8643702"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텍스트</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데이터</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길이</a:t>
            </a:r>
            <a:r>
              <a:rPr lang="en-US" sz="2500" b="1"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sym typeface="Arial"/>
              </a:rPr>
              <a:t>확인</a:t>
            </a:r>
            <a:endParaRPr sz="1800" b="1" i="0" u="none" strike="noStrike" cap="none" dirty="0">
              <a:solidFill>
                <a:schemeClr val="lt1"/>
              </a:solidFill>
              <a:latin typeface="나눔고딕" panose="020D0604000000000000" pitchFamily="50" charset="-127"/>
              <a:ea typeface="나눔고딕" panose="020D0604000000000000" pitchFamily="50" charset="-127"/>
              <a:sym typeface="Arial"/>
            </a:endParaRPr>
          </a:p>
        </p:txBody>
      </p:sp>
      <p:sp>
        <p:nvSpPr>
          <p:cNvPr id="530" name="Google Shape;530;g2f6fb02ea64_2_43"/>
          <p:cNvSpPr txBox="1"/>
          <p:nvPr/>
        </p:nvSpPr>
        <p:spPr>
          <a:xfrm>
            <a:off x="6568257" y="1934860"/>
            <a:ext cx="9068753" cy="40011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305392"/>
              </a:buClr>
              <a:buSzPts val="2000"/>
              <a:buFont typeface="Arial"/>
              <a:buNone/>
            </a:pPr>
            <a:r>
              <a:rPr lang="en-US" sz="2000" i="0" u="none" strike="noStrike" cap="none" dirty="0" err="1">
                <a:solidFill>
                  <a:schemeClr val="lt1"/>
                </a:solidFill>
                <a:latin typeface="나눔고딕" panose="020D0604000000000000" pitchFamily="50" charset="-127"/>
                <a:ea typeface="나눔고딕" panose="020D0604000000000000" pitchFamily="50" charset="-127"/>
                <a:sym typeface="Arial"/>
              </a:rPr>
              <a:t>기사</a:t>
            </a:r>
            <a:r>
              <a:rPr lang="en-US" sz="2000"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000" i="0" u="none" strike="noStrike" cap="none" dirty="0" err="1">
                <a:solidFill>
                  <a:schemeClr val="lt1"/>
                </a:solidFill>
                <a:latin typeface="나눔고딕" panose="020D0604000000000000" pitchFamily="50" charset="-127"/>
                <a:ea typeface="나눔고딕" panose="020D0604000000000000" pitchFamily="50" charset="-127"/>
                <a:sym typeface="Arial"/>
              </a:rPr>
              <a:t>제목과</a:t>
            </a:r>
            <a:r>
              <a:rPr lang="en-US" sz="2000"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000" i="0" u="none" strike="noStrike" cap="none" dirty="0" err="1">
                <a:solidFill>
                  <a:schemeClr val="lt1"/>
                </a:solidFill>
                <a:latin typeface="나눔고딕" panose="020D0604000000000000" pitchFamily="50" charset="-127"/>
                <a:ea typeface="나눔고딕" panose="020D0604000000000000" pitchFamily="50" charset="-127"/>
                <a:sym typeface="Arial"/>
              </a:rPr>
              <a:t>내용의</a:t>
            </a:r>
            <a:r>
              <a:rPr lang="en-US" sz="2000"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000" i="0" u="none" strike="noStrike" cap="none" dirty="0" err="1">
                <a:solidFill>
                  <a:schemeClr val="lt1"/>
                </a:solidFill>
                <a:latin typeface="나눔고딕" panose="020D0604000000000000" pitchFamily="50" charset="-127"/>
                <a:ea typeface="나눔고딕" panose="020D0604000000000000" pitchFamily="50" charset="-127"/>
                <a:sym typeface="Arial"/>
              </a:rPr>
              <a:t>텍스트</a:t>
            </a:r>
            <a:r>
              <a:rPr lang="en-US" sz="2000"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000" i="0" u="none" strike="noStrike" cap="none" dirty="0" err="1">
                <a:solidFill>
                  <a:schemeClr val="lt1"/>
                </a:solidFill>
                <a:latin typeface="나눔고딕" panose="020D0604000000000000" pitchFamily="50" charset="-127"/>
                <a:ea typeface="나눔고딕" panose="020D0604000000000000" pitchFamily="50" charset="-127"/>
                <a:sym typeface="Arial"/>
              </a:rPr>
              <a:t>길이</a:t>
            </a:r>
            <a:r>
              <a:rPr lang="en-US" sz="2000" i="0" u="none" strike="noStrike" cap="none" dirty="0">
                <a:solidFill>
                  <a:schemeClr val="lt1"/>
                </a:solidFill>
                <a:latin typeface="나눔고딕" panose="020D0604000000000000" pitchFamily="50" charset="-127"/>
                <a:ea typeface="나눔고딕" panose="020D0604000000000000" pitchFamily="50" charset="-127"/>
                <a:sym typeface="Arial"/>
              </a:rPr>
              <a:t> </a:t>
            </a:r>
            <a:r>
              <a:rPr lang="en-US" sz="2000" i="0" u="none" strike="noStrike" cap="none" dirty="0" err="1">
                <a:solidFill>
                  <a:schemeClr val="lt1"/>
                </a:solidFill>
                <a:latin typeface="나눔고딕" panose="020D0604000000000000" pitchFamily="50" charset="-127"/>
                <a:ea typeface="나눔고딕" panose="020D0604000000000000" pitchFamily="50" charset="-127"/>
                <a:sym typeface="Arial"/>
              </a:rPr>
              <a:t>확인</a:t>
            </a:r>
            <a:endParaRPr sz="2400" i="0" u="none" strike="noStrike" cap="none" dirty="0">
              <a:solidFill>
                <a:schemeClr val="lt1"/>
              </a:solidFill>
              <a:latin typeface="나눔고딕" panose="020D0604000000000000" pitchFamily="50" charset="-127"/>
              <a:ea typeface="나눔고딕" panose="020D0604000000000000" pitchFamily="50" charset="-127"/>
              <a:sym typeface="Arial"/>
            </a:endParaRPr>
          </a:p>
        </p:txBody>
      </p:sp>
      <p:pic>
        <p:nvPicPr>
          <p:cNvPr id="531" name="Google Shape;531;g2f6fb02ea64_2_43"/>
          <p:cNvPicPr preferRelativeResize="0"/>
          <p:nvPr/>
        </p:nvPicPr>
        <p:blipFill rotWithShape="1">
          <a:blip r:embed="rId7">
            <a:alphaModFix/>
          </a:blip>
          <a:srcRect/>
          <a:stretch/>
        </p:blipFill>
        <p:spPr>
          <a:xfrm>
            <a:off x="1370843" y="7007532"/>
            <a:ext cx="3619633" cy="2532688"/>
          </a:xfrm>
          <a:prstGeom prst="rect">
            <a:avLst/>
          </a:prstGeom>
          <a:noFill/>
          <a:ln>
            <a:noFill/>
          </a:ln>
        </p:spPr>
      </p:pic>
      <p:pic>
        <p:nvPicPr>
          <p:cNvPr id="532" name="Google Shape;532;g2f6fb02ea64_2_43"/>
          <p:cNvPicPr preferRelativeResize="0"/>
          <p:nvPr/>
        </p:nvPicPr>
        <p:blipFill rotWithShape="1">
          <a:blip r:embed="rId8">
            <a:alphaModFix/>
          </a:blip>
          <a:srcRect/>
          <a:stretch/>
        </p:blipFill>
        <p:spPr>
          <a:xfrm>
            <a:off x="16505490" y="9541295"/>
            <a:ext cx="1514443" cy="496280"/>
          </a:xfrm>
          <a:prstGeom prst="rect">
            <a:avLst/>
          </a:prstGeom>
          <a:noFill/>
          <a:ln>
            <a:noFill/>
          </a:ln>
        </p:spPr>
      </p:pic>
      <p:pic>
        <p:nvPicPr>
          <p:cNvPr id="533" name="Google Shape;533;g2f6fb02ea64_2_43"/>
          <p:cNvPicPr preferRelativeResize="0"/>
          <p:nvPr/>
        </p:nvPicPr>
        <p:blipFill rotWithShape="1">
          <a:blip r:embed="rId9">
            <a:alphaModFix/>
          </a:blip>
          <a:srcRect/>
          <a:stretch/>
        </p:blipFill>
        <p:spPr>
          <a:xfrm>
            <a:off x="6605357" y="2563418"/>
            <a:ext cx="11414576" cy="6589313"/>
          </a:xfrm>
          <a:prstGeom prst="rect">
            <a:avLst/>
          </a:prstGeom>
          <a:noFill/>
          <a:ln>
            <a:noFill/>
          </a:ln>
        </p:spPr>
      </p:pic>
      <p:sp>
        <p:nvSpPr>
          <p:cNvPr id="534" name="Google Shape;534;g2f6fb02ea64_2_43"/>
          <p:cNvSpPr txBox="1"/>
          <p:nvPr/>
        </p:nvSpPr>
        <p:spPr>
          <a:xfrm>
            <a:off x="7095410"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Detection</a:t>
            </a:r>
            <a:endParaRPr/>
          </a:p>
        </p:txBody>
      </p:sp>
      <p:pic>
        <p:nvPicPr>
          <p:cNvPr id="535" name="Google Shape;535;g2f6fb02ea64_2_43"/>
          <p:cNvPicPr preferRelativeResize="0"/>
          <p:nvPr/>
        </p:nvPicPr>
        <p:blipFill rotWithShape="1">
          <a:blip r:embed="rId10">
            <a:alphaModFix/>
          </a:blip>
          <a:srcRect/>
          <a:stretch/>
        </p:blipFill>
        <p:spPr>
          <a:xfrm>
            <a:off x="6422236" y="2451638"/>
            <a:ext cx="612630" cy="612630"/>
          </a:xfrm>
          <a:prstGeom prst="rect">
            <a:avLst/>
          </a:prstGeom>
          <a:noFill/>
          <a:ln>
            <a:noFill/>
          </a:ln>
        </p:spPr>
      </p:pic>
      <p:sp>
        <p:nvSpPr>
          <p:cNvPr id="536" name="Google Shape;536;g2f6fb02ea64_2_43"/>
          <p:cNvSpPr txBox="1"/>
          <p:nvPr/>
        </p:nvSpPr>
        <p:spPr>
          <a:xfrm>
            <a:off x="6451972" y="2581454"/>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01</a:t>
            </a:r>
            <a:endParaRPr sz="1800" b="0" i="0" u="none" strike="noStrike" cap="none">
              <a:solidFill>
                <a:srgbClr val="000000"/>
              </a:solidFill>
              <a:latin typeface="Calibri"/>
              <a:ea typeface="Calibri"/>
              <a:cs typeface="Calibri"/>
              <a:sym typeface="Calibri"/>
            </a:endParaRPr>
          </a:p>
        </p:txBody>
      </p:sp>
      <p:pic>
        <p:nvPicPr>
          <p:cNvPr id="537" name="Google Shape;537;g2f6fb02ea64_2_43"/>
          <p:cNvPicPr preferRelativeResize="0"/>
          <p:nvPr/>
        </p:nvPicPr>
        <p:blipFill rotWithShape="1">
          <a:blip r:embed="rId11">
            <a:alphaModFix/>
          </a:blip>
          <a:srcRect/>
          <a:stretch/>
        </p:blipFill>
        <p:spPr>
          <a:xfrm>
            <a:off x="6916184" y="4301643"/>
            <a:ext cx="5368381" cy="2895961"/>
          </a:xfrm>
          <a:prstGeom prst="rect">
            <a:avLst/>
          </a:prstGeom>
          <a:noFill/>
          <a:ln>
            <a:noFill/>
          </a:ln>
        </p:spPr>
      </p:pic>
      <p:pic>
        <p:nvPicPr>
          <p:cNvPr id="538" name="Google Shape;538;g2f6fb02ea64_2_43"/>
          <p:cNvPicPr preferRelativeResize="0"/>
          <p:nvPr/>
        </p:nvPicPr>
        <p:blipFill rotWithShape="1">
          <a:blip r:embed="rId12">
            <a:alphaModFix/>
          </a:blip>
          <a:srcRect/>
          <a:stretch/>
        </p:blipFill>
        <p:spPr>
          <a:xfrm>
            <a:off x="12407844" y="4301643"/>
            <a:ext cx="5416030" cy="2895961"/>
          </a:xfrm>
          <a:prstGeom prst="rect">
            <a:avLst/>
          </a:prstGeom>
          <a:noFill/>
          <a:ln>
            <a:noFill/>
          </a:ln>
        </p:spPr>
      </p:pic>
      <p:sp>
        <p:nvSpPr>
          <p:cNvPr id="539" name="Google Shape;539;g2f6fb02ea64_2_43"/>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
        <p:nvSpPr>
          <p:cNvPr id="2" name="Google Shape;443;p16">
            <a:extLst>
              <a:ext uri="{FF2B5EF4-FFF2-40B4-BE49-F238E27FC236}">
                <a16:creationId xmlns:a16="http://schemas.microsoft.com/office/drawing/2014/main" id="{D51061EF-6AAC-64BD-AE34-E0940B0E2C00}"/>
              </a:ext>
            </a:extLst>
          </p:cNvPr>
          <p:cNvSpPr txBox="1"/>
          <p:nvPr/>
        </p:nvSpPr>
        <p:spPr>
          <a:xfrm>
            <a:off x="629974" y="1518121"/>
            <a:ext cx="5415900" cy="227750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7600"/>
              <a:buFont typeface="Arial"/>
              <a:buNone/>
            </a:pPr>
            <a:r>
              <a:rPr lang="ko-KR" altLang="en-US" sz="6600" b="1" dirty="0">
                <a:solidFill>
                  <a:srgbClr val="FFFFFF"/>
                </a:solidFill>
              </a:rPr>
              <a:t>테스트</a:t>
            </a:r>
            <a:r>
              <a:rPr lang="en-US" sz="6600" b="1" i="0" u="none" strike="noStrike" cap="none" dirty="0">
                <a:solidFill>
                  <a:srgbClr val="FFFFFF"/>
                </a:solidFill>
              </a:rPr>
              <a:t> </a:t>
            </a:r>
            <a:r>
              <a:rPr lang="en-US" sz="6600" b="1" i="0" u="none" strike="noStrike" cap="none" dirty="0" err="1">
                <a:solidFill>
                  <a:srgbClr val="FFFFFF"/>
                </a:solidFill>
              </a:rPr>
              <a:t>데이터</a:t>
            </a:r>
            <a:br>
              <a:rPr lang="en-US" sz="7600" b="1" i="0" u="none" strike="noStrike" cap="none" dirty="0">
                <a:solidFill>
                  <a:srgbClr val="FFFFFF"/>
                </a:solidFill>
              </a:rPr>
            </a:br>
            <a:r>
              <a:rPr lang="en-US" sz="7600" b="1" i="0" u="none" strike="noStrike" cap="none" dirty="0">
                <a:solidFill>
                  <a:srgbClr val="FFFFFF"/>
                </a:solidFill>
              </a:rPr>
              <a:t>EDA</a:t>
            </a:r>
            <a:endParaRPr sz="1800" b="1" i="0" u="none" strike="noStrike" cap="none" dirty="0">
              <a:solidFill>
                <a:srgbClr val="000000"/>
              </a:solidFill>
            </a:endParaRPr>
          </a:p>
        </p:txBody>
      </p:sp>
      <p:pic>
        <p:nvPicPr>
          <p:cNvPr id="3" name="Google Shape;483;g2f6fb02ea64_2_0">
            <a:extLst>
              <a:ext uri="{FF2B5EF4-FFF2-40B4-BE49-F238E27FC236}">
                <a16:creationId xmlns:a16="http://schemas.microsoft.com/office/drawing/2014/main" id="{7F4B9167-0444-7168-C840-25A90C6A35C9}"/>
              </a:ext>
            </a:extLst>
          </p:cNvPr>
          <p:cNvPicPr preferRelativeResize="0"/>
          <p:nvPr/>
        </p:nvPicPr>
        <p:blipFill rotWithShape="1">
          <a:blip r:embed="rId13">
            <a:alphaModFix/>
          </a:blip>
          <a:srcRect/>
          <a:stretch/>
        </p:blipFill>
        <p:spPr>
          <a:xfrm>
            <a:off x="2942564" y="3435145"/>
            <a:ext cx="238095" cy="23809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544"/>
        <p:cNvGrpSpPr/>
        <p:nvPr/>
      </p:nvGrpSpPr>
      <p:grpSpPr>
        <a:xfrm>
          <a:off x="0" y="0"/>
          <a:ext cx="0" cy="0"/>
          <a:chOff x="0" y="0"/>
          <a:chExt cx="0" cy="0"/>
        </a:xfrm>
      </p:grpSpPr>
      <p:pic>
        <p:nvPicPr>
          <p:cNvPr id="545" name="Google Shape;545;g2f6fb02ea64_2_64"/>
          <p:cNvPicPr preferRelativeResize="0"/>
          <p:nvPr/>
        </p:nvPicPr>
        <p:blipFill rotWithShape="1">
          <a:blip r:embed="rId3">
            <a:alphaModFix/>
          </a:blip>
          <a:srcRect/>
          <a:stretch/>
        </p:blipFill>
        <p:spPr>
          <a:xfrm>
            <a:off x="0" y="0"/>
            <a:ext cx="6152381" cy="10285714"/>
          </a:xfrm>
          <a:prstGeom prst="rect">
            <a:avLst/>
          </a:prstGeom>
          <a:noFill/>
          <a:ln>
            <a:noFill/>
          </a:ln>
        </p:spPr>
      </p:pic>
      <p:pic>
        <p:nvPicPr>
          <p:cNvPr id="546" name="Google Shape;546;g2f6fb02ea64_2_64"/>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547" name="Google Shape;547;g2f6fb02ea64_2_64"/>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600"/>
              <a:buFont typeface="Arial"/>
              <a:buNone/>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데이터</a:t>
            </a:r>
            <a:endParaRPr sz="1800" b="0" i="0" u="none" strike="noStrike" cap="none">
              <a:solidFill>
                <a:srgbClr val="000000"/>
              </a:solidFill>
              <a:latin typeface="나눔고딕" panose="020D0604000000000000" pitchFamily="50" charset="-127"/>
              <a:ea typeface="나눔고딕" panose="020D0604000000000000" pitchFamily="50" charset="-127"/>
              <a:sym typeface="Arial"/>
            </a:endParaRPr>
          </a:p>
        </p:txBody>
      </p:sp>
      <p:pic>
        <p:nvPicPr>
          <p:cNvPr id="550" name="Google Shape;550;g2f6fb02ea64_2_64"/>
          <p:cNvPicPr preferRelativeResize="0"/>
          <p:nvPr/>
        </p:nvPicPr>
        <p:blipFill rotWithShape="1">
          <a:blip r:embed="rId5">
            <a:alphaModFix/>
          </a:blip>
          <a:srcRect/>
          <a:stretch/>
        </p:blipFill>
        <p:spPr>
          <a:xfrm>
            <a:off x="6549209" y="1368168"/>
            <a:ext cx="304762" cy="304762"/>
          </a:xfrm>
          <a:prstGeom prst="rect">
            <a:avLst/>
          </a:prstGeom>
          <a:noFill/>
          <a:ln>
            <a:noFill/>
          </a:ln>
        </p:spPr>
      </p:pic>
      <p:pic>
        <p:nvPicPr>
          <p:cNvPr id="551" name="Google Shape;551;g2f6fb02ea64_2_64"/>
          <p:cNvPicPr preferRelativeResize="0"/>
          <p:nvPr/>
        </p:nvPicPr>
        <p:blipFill rotWithShape="1">
          <a:blip r:embed="rId6">
            <a:alphaModFix/>
          </a:blip>
          <a:srcRect/>
          <a:stretch/>
        </p:blipFill>
        <p:spPr>
          <a:xfrm>
            <a:off x="6666335" y="1423417"/>
            <a:ext cx="108606" cy="175217"/>
          </a:xfrm>
          <a:prstGeom prst="rect">
            <a:avLst/>
          </a:prstGeom>
          <a:noFill/>
          <a:ln>
            <a:noFill/>
          </a:ln>
        </p:spPr>
      </p:pic>
      <p:sp>
        <p:nvSpPr>
          <p:cNvPr id="552" name="Google Shape;552;g2f6fb02ea64_2_64"/>
          <p:cNvSpPr txBox="1"/>
          <p:nvPr/>
        </p:nvSpPr>
        <p:spPr>
          <a:xfrm>
            <a:off x="6993308" y="1311025"/>
            <a:ext cx="8643702"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i="0" u="none" strike="noStrike" cap="none" dirty="0" err="1">
                <a:solidFill>
                  <a:schemeClr val="lt1"/>
                </a:solidFill>
                <a:latin typeface="나눔고딕" panose="020D0604000000000000" pitchFamily="50" charset="-127"/>
                <a:ea typeface="나눔고딕" panose="020D0604000000000000" pitchFamily="50" charset="-127"/>
                <a:cs typeface="Arial" panose="020B0604020202020204" pitchFamily="34" charset="0"/>
                <a:sym typeface="Arial"/>
              </a:rPr>
              <a:t>단어</a:t>
            </a:r>
            <a:r>
              <a:rPr lang="en-US" sz="2500" b="1" i="0" u="none" strike="noStrike" cap="none" dirty="0">
                <a:solidFill>
                  <a:schemeClr val="lt1"/>
                </a:solidFill>
                <a:latin typeface="나눔고딕" panose="020D0604000000000000" pitchFamily="50" charset="-127"/>
                <a:ea typeface="나눔고딕" panose="020D0604000000000000" pitchFamily="50" charset="-127"/>
                <a:cs typeface="Arial" panose="020B0604020202020204" pitchFamily="34" charset="0"/>
                <a:sym typeface="Arial"/>
              </a:rPr>
              <a:t> </a:t>
            </a:r>
            <a:r>
              <a:rPr lang="en-US" sz="2500" b="1" i="0" u="none" strike="noStrike" cap="none" dirty="0" err="1">
                <a:solidFill>
                  <a:schemeClr val="lt1"/>
                </a:solidFill>
                <a:latin typeface="나눔고딕" panose="020D0604000000000000" pitchFamily="50" charset="-127"/>
                <a:ea typeface="나눔고딕" panose="020D0604000000000000" pitchFamily="50" charset="-127"/>
                <a:cs typeface="Arial" panose="020B0604020202020204" pitchFamily="34" charset="0"/>
                <a:sym typeface="Arial"/>
              </a:rPr>
              <a:t>빈도와</a:t>
            </a:r>
            <a:r>
              <a:rPr lang="en-US" sz="2500" b="1" i="0" u="none" strike="noStrike" cap="none" dirty="0">
                <a:solidFill>
                  <a:schemeClr val="lt1"/>
                </a:solidFill>
                <a:latin typeface="나눔고딕" panose="020D0604000000000000" pitchFamily="50" charset="-127"/>
                <a:ea typeface="나눔고딕" panose="020D0604000000000000" pitchFamily="50" charset="-127"/>
                <a:cs typeface="Arial" panose="020B0604020202020204" pitchFamily="34" charset="0"/>
                <a:sym typeface="Arial"/>
              </a:rPr>
              <a:t> TF-IDF </a:t>
            </a:r>
            <a:r>
              <a:rPr lang="en-US" sz="2500" b="1" i="0" u="none" strike="noStrike" cap="none" dirty="0" err="1">
                <a:solidFill>
                  <a:schemeClr val="lt1"/>
                </a:solidFill>
                <a:latin typeface="나눔고딕" panose="020D0604000000000000" pitchFamily="50" charset="-127"/>
                <a:ea typeface="나눔고딕" panose="020D0604000000000000" pitchFamily="50" charset="-127"/>
                <a:cs typeface="Arial" panose="020B0604020202020204" pitchFamily="34" charset="0"/>
                <a:sym typeface="Arial"/>
              </a:rPr>
              <a:t>시각화</a:t>
            </a:r>
            <a:endParaRPr sz="1800" b="1" i="0" u="none" strike="noStrike" cap="none" dirty="0">
              <a:solidFill>
                <a:schemeClr val="lt1"/>
              </a:solidFill>
              <a:latin typeface="나눔고딕" panose="020D0604000000000000" pitchFamily="50" charset="-127"/>
              <a:ea typeface="나눔고딕" panose="020D0604000000000000" pitchFamily="50" charset="-127"/>
              <a:cs typeface="Arial" panose="020B0604020202020204" pitchFamily="34" charset="0"/>
              <a:sym typeface="Arial"/>
            </a:endParaRPr>
          </a:p>
        </p:txBody>
      </p:sp>
      <p:sp>
        <p:nvSpPr>
          <p:cNvPr id="553" name="Google Shape;553;g2f6fb02ea64_2_64"/>
          <p:cNvSpPr txBox="1"/>
          <p:nvPr/>
        </p:nvSpPr>
        <p:spPr>
          <a:xfrm>
            <a:off x="6568257" y="1934860"/>
            <a:ext cx="9068753" cy="40011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305392"/>
              </a:buClr>
              <a:buSzPts val="2000"/>
              <a:buFont typeface="Arial"/>
              <a:buNone/>
            </a:pPr>
            <a:r>
              <a:rPr lang="en-US" sz="2000" i="0" u="none" strike="noStrike" cap="none">
                <a:solidFill>
                  <a:schemeClr val="lt1"/>
                </a:solidFill>
                <a:latin typeface="나눔고딕" panose="020D0604000000000000" pitchFamily="50" charset="-127"/>
                <a:ea typeface="나눔고딕" panose="020D0604000000000000" pitchFamily="50" charset="-127"/>
                <a:sym typeface="Arial"/>
              </a:rPr>
              <a:t>데이터 내에서 타이틀에서 가장 많이 등장하는 단어와 텍스트의 TF-IDF 시각화</a:t>
            </a:r>
            <a:endParaRPr sz="2400" i="0" u="none" strike="noStrike" cap="none">
              <a:solidFill>
                <a:schemeClr val="lt1"/>
              </a:solidFill>
              <a:latin typeface="나눔고딕" panose="020D0604000000000000" pitchFamily="50" charset="-127"/>
              <a:ea typeface="나눔고딕" panose="020D0604000000000000" pitchFamily="50" charset="-127"/>
              <a:sym typeface="Arial"/>
            </a:endParaRPr>
          </a:p>
        </p:txBody>
      </p:sp>
      <p:pic>
        <p:nvPicPr>
          <p:cNvPr id="554" name="Google Shape;554;g2f6fb02ea64_2_64"/>
          <p:cNvPicPr preferRelativeResize="0"/>
          <p:nvPr/>
        </p:nvPicPr>
        <p:blipFill rotWithShape="1">
          <a:blip r:embed="rId7">
            <a:alphaModFix/>
          </a:blip>
          <a:srcRect/>
          <a:stretch/>
        </p:blipFill>
        <p:spPr>
          <a:xfrm>
            <a:off x="1370843" y="7007532"/>
            <a:ext cx="3619633" cy="2532688"/>
          </a:xfrm>
          <a:prstGeom prst="rect">
            <a:avLst/>
          </a:prstGeom>
          <a:noFill/>
          <a:ln>
            <a:noFill/>
          </a:ln>
        </p:spPr>
      </p:pic>
      <p:pic>
        <p:nvPicPr>
          <p:cNvPr id="555" name="Google Shape;555;g2f6fb02ea64_2_64"/>
          <p:cNvPicPr preferRelativeResize="0"/>
          <p:nvPr/>
        </p:nvPicPr>
        <p:blipFill rotWithShape="1">
          <a:blip r:embed="rId8">
            <a:alphaModFix/>
          </a:blip>
          <a:srcRect/>
          <a:stretch/>
        </p:blipFill>
        <p:spPr>
          <a:xfrm>
            <a:off x="16505490" y="9541295"/>
            <a:ext cx="1514443" cy="496280"/>
          </a:xfrm>
          <a:prstGeom prst="rect">
            <a:avLst/>
          </a:prstGeom>
          <a:noFill/>
          <a:ln>
            <a:noFill/>
          </a:ln>
        </p:spPr>
      </p:pic>
      <p:pic>
        <p:nvPicPr>
          <p:cNvPr id="556" name="Google Shape;556;g2f6fb02ea64_2_64"/>
          <p:cNvPicPr preferRelativeResize="0"/>
          <p:nvPr/>
        </p:nvPicPr>
        <p:blipFill rotWithShape="1">
          <a:blip r:embed="rId9">
            <a:alphaModFix/>
          </a:blip>
          <a:srcRect/>
          <a:stretch/>
        </p:blipFill>
        <p:spPr>
          <a:xfrm>
            <a:off x="6605357" y="2563418"/>
            <a:ext cx="11414576" cy="6589313"/>
          </a:xfrm>
          <a:prstGeom prst="rect">
            <a:avLst/>
          </a:prstGeom>
          <a:noFill/>
          <a:ln>
            <a:noFill/>
          </a:ln>
        </p:spPr>
      </p:pic>
      <p:sp>
        <p:nvSpPr>
          <p:cNvPr id="557" name="Google Shape;557;g2f6fb02ea64_2_64"/>
          <p:cNvSpPr txBox="1"/>
          <p:nvPr/>
        </p:nvSpPr>
        <p:spPr>
          <a:xfrm>
            <a:off x="7095410" y="2714191"/>
            <a:ext cx="4772967"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0" i="0" u="none" strike="noStrike" cap="none">
                <a:solidFill>
                  <a:srgbClr val="305392"/>
                </a:solidFill>
                <a:latin typeface="Arial"/>
                <a:ea typeface="Arial"/>
                <a:cs typeface="Arial"/>
                <a:sym typeface="Arial"/>
              </a:rPr>
              <a:t>Fake News Detection</a:t>
            </a:r>
            <a:endParaRPr/>
          </a:p>
        </p:txBody>
      </p:sp>
      <p:pic>
        <p:nvPicPr>
          <p:cNvPr id="558" name="Google Shape;558;g2f6fb02ea64_2_64"/>
          <p:cNvPicPr preferRelativeResize="0"/>
          <p:nvPr/>
        </p:nvPicPr>
        <p:blipFill rotWithShape="1">
          <a:blip r:embed="rId10">
            <a:alphaModFix/>
          </a:blip>
          <a:srcRect/>
          <a:stretch/>
        </p:blipFill>
        <p:spPr>
          <a:xfrm>
            <a:off x="6422236" y="2451638"/>
            <a:ext cx="612630" cy="612630"/>
          </a:xfrm>
          <a:prstGeom prst="rect">
            <a:avLst/>
          </a:prstGeom>
          <a:noFill/>
          <a:ln>
            <a:noFill/>
          </a:ln>
        </p:spPr>
      </p:pic>
      <p:sp>
        <p:nvSpPr>
          <p:cNvPr id="559" name="Google Shape;559;g2f6fb02ea64_2_64"/>
          <p:cNvSpPr txBox="1"/>
          <p:nvPr/>
        </p:nvSpPr>
        <p:spPr>
          <a:xfrm>
            <a:off x="6451972" y="2581454"/>
            <a:ext cx="55313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Arial"/>
                <a:ea typeface="Arial"/>
                <a:cs typeface="Arial"/>
                <a:sym typeface="Arial"/>
              </a:rPr>
              <a:t>01</a:t>
            </a:r>
            <a:endParaRPr sz="1800" b="0" i="0" u="none" strike="noStrike" cap="none">
              <a:solidFill>
                <a:srgbClr val="000000"/>
              </a:solidFill>
              <a:latin typeface="Calibri"/>
              <a:ea typeface="Calibri"/>
              <a:cs typeface="Calibri"/>
              <a:sym typeface="Calibri"/>
            </a:endParaRPr>
          </a:p>
        </p:txBody>
      </p:sp>
      <p:pic>
        <p:nvPicPr>
          <p:cNvPr id="560" name="Google Shape;560;g2f6fb02ea64_2_64"/>
          <p:cNvPicPr preferRelativeResize="0"/>
          <p:nvPr/>
        </p:nvPicPr>
        <p:blipFill rotWithShape="1">
          <a:blip r:embed="rId11">
            <a:alphaModFix/>
          </a:blip>
          <a:srcRect/>
          <a:stretch/>
        </p:blipFill>
        <p:spPr>
          <a:xfrm>
            <a:off x="6705600" y="4142581"/>
            <a:ext cx="5626314" cy="3430985"/>
          </a:xfrm>
          <a:prstGeom prst="rect">
            <a:avLst/>
          </a:prstGeom>
          <a:noFill/>
          <a:ln>
            <a:noFill/>
          </a:ln>
        </p:spPr>
      </p:pic>
      <p:pic>
        <p:nvPicPr>
          <p:cNvPr id="561" name="Google Shape;561;g2f6fb02ea64_2_64"/>
          <p:cNvPicPr preferRelativeResize="0"/>
          <p:nvPr/>
        </p:nvPicPr>
        <p:blipFill rotWithShape="1">
          <a:blip r:embed="rId12">
            <a:alphaModFix/>
          </a:blip>
          <a:srcRect/>
          <a:stretch/>
        </p:blipFill>
        <p:spPr>
          <a:xfrm>
            <a:off x="12344400" y="4183682"/>
            <a:ext cx="5476947" cy="3245818"/>
          </a:xfrm>
          <a:prstGeom prst="rect">
            <a:avLst/>
          </a:prstGeom>
          <a:noFill/>
          <a:ln>
            <a:noFill/>
          </a:ln>
        </p:spPr>
      </p:pic>
      <p:sp>
        <p:nvSpPr>
          <p:cNvPr id="562" name="Google Shape;562;g2f6fb02ea64_2_64"/>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
        <p:nvSpPr>
          <p:cNvPr id="2" name="Google Shape;443;p16">
            <a:extLst>
              <a:ext uri="{FF2B5EF4-FFF2-40B4-BE49-F238E27FC236}">
                <a16:creationId xmlns:a16="http://schemas.microsoft.com/office/drawing/2014/main" id="{9123AA06-E453-EC14-4444-50E0B40F057D}"/>
              </a:ext>
            </a:extLst>
          </p:cNvPr>
          <p:cNvSpPr txBox="1"/>
          <p:nvPr/>
        </p:nvSpPr>
        <p:spPr>
          <a:xfrm>
            <a:off x="629974" y="1518121"/>
            <a:ext cx="5415900" cy="227750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7600"/>
              <a:buFont typeface="Arial"/>
              <a:buNone/>
            </a:pPr>
            <a:r>
              <a:rPr lang="ko-KR" altLang="en-US" sz="6600" b="1" dirty="0">
                <a:solidFill>
                  <a:srgbClr val="FFFFFF"/>
                </a:solidFill>
              </a:rPr>
              <a:t>테스트</a:t>
            </a:r>
            <a:r>
              <a:rPr lang="en-US" sz="6600" b="1" i="0" u="none" strike="noStrike" cap="none" dirty="0">
                <a:solidFill>
                  <a:srgbClr val="FFFFFF"/>
                </a:solidFill>
              </a:rPr>
              <a:t> </a:t>
            </a:r>
            <a:r>
              <a:rPr lang="en-US" sz="6600" b="1" i="0" u="none" strike="noStrike" cap="none" dirty="0" err="1">
                <a:solidFill>
                  <a:srgbClr val="FFFFFF"/>
                </a:solidFill>
              </a:rPr>
              <a:t>데이터</a:t>
            </a:r>
            <a:br>
              <a:rPr lang="en-US" sz="7600" b="1" i="0" u="none" strike="noStrike" cap="none" dirty="0">
                <a:solidFill>
                  <a:srgbClr val="FFFFFF"/>
                </a:solidFill>
              </a:rPr>
            </a:br>
            <a:r>
              <a:rPr lang="en-US" sz="7600" b="1" i="0" u="none" strike="noStrike" cap="none" dirty="0">
                <a:solidFill>
                  <a:srgbClr val="FFFFFF"/>
                </a:solidFill>
              </a:rPr>
              <a:t>EDA</a:t>
            </a:r>
            <a:endParaRPr sz="1800" b="1" i="0" u="none" strike="noStrike" cap="none" dirty="0">
              <a:solidFill>
                <a:srgbClr val="000000"/>
              </a:solidFill>
            </a:endParaRPr>
          </a:p>
        </p:txBody>
      </p:sp>
      <p:pic>
        <p:nvPicPr>
          <p:cNvPr id="3" name="Google Shape;483;g2f6fb02ea64_2_0">
            <a:extLst>
              <a:ext uri="{FF2B5EF4-FFF2-40B4-BE49-F238E27FC236}">
                <a16:creationId xmlns:a16="http://schemas.microsoft.com/office/drawing/2014/main" id="{923AD594-BF55-F997-91FB-C699D92498A0}"/>
              </a:ext>
            </a:extLst>
          </p:cNvPr>
          <p:cNvPicPr preferRelativeResize="0"/>
          <p:nvPr/>
        </p:nvPicPr>
        <p:blipFill rotWithShape="1">
          <a:blip r:embed="rId13">
            <a:alphaModFix/>
          </a:blip>
          <a:srcRect/>
          <a:stretch/>
        </p:blipFill>
        <p:spPr>
          <a:xfrm>
            <a:off x="2942564" y="3435145"/>
            <a:ext cx="238095" cy="23809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566"/>
        <p:cNvGrpSpPr/>
        <p:nvPr/>
      </p:nvGrpSpPr>
      <p:grpSpPr>
        <a:xfrm>
          <a:off x="0" y="0"/>
          <a:ext cx="0" cy="0"/>
          <a:chOff x="0" y="0"/>
          <a:chExt cx="0" cy="0"/>
        </a:xfrm>
      </p:grpSpPr>
      <p:sp>
        <p:nvSpPr>
          <p:cNvPr id="567" name="Google Shape;567;p18"/>
          <p:cNvSpPr txBox="1"/>
          <p:nvPr/>
        </p:nvSpPr>
        <p:spPr>
          <a:xfrm>
            <a:off x="1333922" y="1526484"/>
            <a:ext cx="7919700"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CECEC"/>
              </a:buClr>
              <a:buSzPts val="7600"/>
              <a:buFont typeface="Arial"/>
              <a:buNone/>
            </a:pPr>
            <a:r>
              <a:rPr lang="en-US" sz="7200" b="1" i="0" u="none" strike="noStrike" cap="none" dirty="0" err="1">
                <a:solidFill>
                  <a:srgbClr val="ECECEC"/>
                </a:solidFill>
                <a:ea typeface="나눔고딕" panose="020D0604000000000000" pitchFamily="50" charset="-127"/>
                <a:sym typeface="Arial"/>
              </a:rPr>
              <a:t>데이터</a:t>
            </a:r>
            <a:r>
              <a:rPr lang="en-US" sz="7200" b="1" i="0" u="none" strike="noStrike" cap="none" dirty="0">
                <a:solidFill>
                  <a:srgbClr val="ECECEC"/>
                </a:solidFill>
                <a:ea typeface="나눔고딕" panose="020D0604000000000000" pitchFamily="50" charset="-127"/>
                <a:sym typeface="Arial"/>
              </a:rPr>
              <a:t> </a:t>
            </a:r>
            <a:r>
              <a:rPr lang="en-US" sz="7200" b="1" i="0" u="none" strike="noStrike" cap="none" dirty="0" err="1">
                <a:solidFill>
                  <a:srgbClr val="ECECEC"/>
                </a:solidFill>
                <a:ea typeface="나눔고딕" panose="020D0604000000000000" pitchFamily="50" charset="-127"/>
                <a:sym typeface="Arial"/>
              </a:rPr>
              <a:t>전처리</a:t>
            </a:r>
            <a:r>
              <a:rPr lang="en-US" sz="7200" b="1" i="0" u="none" strike="noStrike" cap="none" dirty="0">
                <a:solidFill>
                  <a:srgbClr val="ECECEC"/>
                </a:solidFill>
                <a:ea typeface="나눔고딕" panose="020D0604000000000000" pitchFamily="50" charset="-127"/>
                <a:sym typeface="Arial"/>
              </a:rPr>
              <a:t> </a:t>
            </a:r>
            <a:r>
              <a:rPr lang="en-US" sz="7200" b="1" i="0" u="none" strike="noStrike" cap="none" dirty="0" err="1">
                <a:solidFill>
                  <a:srgbClr val="ECECEC"/>
                </a:solidFill>
                <a:ea typeface="나눔고딕" panose="020D0604000000000000" pitchFamily="50" charset="-127"/>
                <a:sym typeface="Arial"/>
              </a:rPr>
              <a:t>실험</a:t>
            </a:r>
            <a:endParaRPr sz="1600" b="0" i="0" u="none" strike="noStrike" cap="none" dirty="0">
              <a:solidFill>
                <a:srgbClr val="000000"/>
              </a:solidFill>
              <a:ea typeface="나눔고딕" panose="020D0604000000000000" pitchFamily="50" charset="-127"/>
              <a:sym typeface="Arial"/>
            </a:endParaRPr>
          </a:p>
        </p:txBody>
      </p:sp>
      <p:sp>
        <p:nvSpPr>
          <p:cNvPr id="568" name="Google Shape;568;p18"/>
          <p:cNvSpPr txBox="1"/>
          <p:nvPr/>
        </p:nvSpPr>
        <p:spPr>
          <a:xfrm>
            <a:off x="1379790" y="3137448"/>
            <a:ext cx="11273171"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0" i="0" u="none" strike="noStrike" cap="none">
                <a:solidFill>
                  <a:srgbClr val="FFFFFF"/>
                </a:solidFill>
                <a:latin typeface="Arial"/>
                <a:ea typeface="Arial"/>
                <a:cs typeface="Arial"/>
                <a:sym typeface="Arial"/>
              </a:rPr>
              <a:t>Fake News Classification</a:t>
            </a:r>
            <a:endParaRPr sz="1800" b="1" i="0" u="none" strike="noStrike" cap="none">
              <a:solidFill>
                <a:srgbClr val="000000"/>
              </a:solidFill>
              <a:latin typeface="Arial"/>
              <a:ea typeface="Arial"/>
              <a:cs typeface="Arial"/>
              <a:sym typeface="Arial"/>
            </a:endParaRPr>
          </a:p>
        </p:txBody>
      </p:sp>
      <p:pic>
        <p:nvPicPr>
          <p:cNvPr id="569" name="Google Shape;569;p18"/>
          <p:cNvPicPr preferRelativeResize="0"/>
          <p:nvPr/>
        </p:nvPicPr>
        <p:blipFill rotWithShape="1">
          <a:blip r:embed="rId3">
            <a:alphaModFix/>
          </a:blip>
          <a:srcRect/>
          <a:stretch/>
        </p:blipFill>
        <p:spPr>
          <a:xfrm>
            <a:off x="8667750" y="2690441"/>
            <a:ext cx="238095" cy="238095"/>
          </a:xfrm>
          <a:prstGeom prst="rect">
            <a:avLst/>
          </a:prstGeom>
          <a:noFill/>
          <a:ln>
            <a:noFill/>
          </a:ln>
        </p:spPr>
      </p:pic>
      <p:pic>
        <p:nvPicPr>
          <p:cNvPr id="570" name="Google Shape;570;p18"/>
          <p:cNvPicPr preferRelativeResize="0"/>
          <p:nvPr/>
        </p:nvPicPr>
        <p:blipFill rotWithShape="1">
          <a:blip r:embed="rId4">
            <a:alphaModFix/>
          </a:blip>
          <a:srcRect/>
          <a:stretch/>
        </p:blipFill>
        <p:spPr>
          <a:xfrm>
            <a:off x="10319468" y="3288656"/>
            <a:ext cx="304762" cy="304762"/>
          </a:xfrm>
          <a:prstGeom prst="rect">
            <a:avLst/>
          </a:prstGeom>
          <a:noFill/>
          <a:ln>
            <a:noFill/>
          </a:ln>
        </p:spPr>
      </p:pic>
      <p:pic>
        <p:nvPicPr>
          <p:cNvPr id="571" name="Google Shape;571;p18"/>
          <p:cNvPicPr preferRelativeResize="0"/>
          <p:nvPr/>
        </p:nvPicPr>
        <p:blipFill rotWithShape="1">
          <a:blip r:embed="rId5">
            <a:alphaModFix/>
          </a:blip>
          <a:srcRect/>
          <a:stretch/>
        </p:blipFill>
        <p:spPr>
          <a:xfrm>
            <a:off x="10436594" y="3353429"/>
            <a:ext cx="108606" cy="175217"/>
          </a:xfrm>
          <a:prstGeom prst="rect">
            <a:avLst/>
          </a:prstGeom>
          <a:noFill/>
          <a:ln>
            <a:noFill/>
          </a:ln>
        </p:spPr>
      </p:pic>
      <p:sp>
        <p:nvSpPr>
          <p:cNvPr id="572" name="Google Shape;572;p18"/>
          <p:cNvSpPr txBox="1"/>
          <p:nvPr/>
        </p:nvSpPr>
        <p:spPr>
          <a:xfrm>
            <a:off x="10763561" y="3202943"/>
            <a:ext cx="4337253" cy="47701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결측치</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제거</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및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결합</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endParaRPr sz="1800" b="1"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573" name="Google Shape;573;p18"/>
          <p:cNvSpPr txBox="1"/>
          <p:nvPr/>
        </p:nvSpPr>
        <p:spPr>
          <a:xfrm>
            <a:off x="10624230" y="3900227"/>
            <a:ext cx="7035000" cy="64629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FFFFFF"/>
              </a:buClr>
              <a:buSzPts val="1600"/>
              <a:buFont typeface="Arial"/>
              <a:buNone/>
            </a:pP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Title과</a:t>
            </a: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 Text </a:t>
            </a: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열에</a:t>
            </a: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결측치가</a:t>
            </a: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존재하는</a:t>
            </a: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행을</a:t>
            </a: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제거하고</a:t>
            </a: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a:t>
            </a:r>
            <a:endParaRPr sz="1600" dirty="0">
              <a:latin typeface="나눔고딕" panose="020D0604000000000000" pitchFamily="50" charset="-127"/>
              <a:ea typeface="나눔고딕" panose="020D0604000000000000" pitchFamily="50" charset="-127"/>
            </a:endParaRPr>
          </a:p>
          <a:p>
            <a:pPr marL="0" marR="0" lvl="0" indent="0" algn="just" rtl="0">
              <a:lnSpc>
                <a:spcPct val="100000"/>
              </a:lnSpc>
              <a:spcBef>
                <a:spcPts val="0"/>
              </a:spcBef>
              <a:spcAft>
                <a:spcPts val="0"/>
              </a:spcAft>
              <a:buClr>
                <a:srgbClr val="FFFFFF"/>
              </a:buClr>
              <a:buSzPts val="1600"/>
              <a:buFont typeface="Arial"/>
              <a:buNone/>
            </a:pP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두 개 </a:t>
            </a: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열을</a:t>
            </a: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결합하여</a:t>
            </a: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사용</a:t>
            </a:r>
            <a:endParaRPr sz="1800" b="0" i="0" u="none" strike="noStrike" cap="none" dirty="0">
              <a:solidFill>
                <a:srgbClr val="FFFFFF"/>
              </a:solidFill>
              <a:latin typeface="나눔고딕" panose="020D0604000000000000" pitchFamily="50" charset="-127"/>
              <a:ea typeface="나눔고딕" panose="020D0604000000000000" pitchFamily="50" charset="-127"/>
              <a:sym typeface="Arial"/>
            </a:endParaRPr>
          </a:p>
        </p:txBody>
      </p:sp>
      <p:pic>
        <p:nvPicPr>
          <p:cNvPr id="574" name="Google Shape;574;p18"/>
          <p:cNvPicPr preferRelativeResize="0"/>
          <p:nvPr/>
        </p:nvPicPr>
        <p:blipFill rotWithShape="1">
          <a:blip r:embed="rId4">
            <a:alphaModFix/>
          </a:blip>
          <a:srcRect/>
          <a:stretch/>
        </p:blipFill>
        <p:spPr>
          <a:xfrm>
            <a:off x="10338516" y="4941649"/>
            <a:ext cx="304762" cy="304762"/>
          </a:xfrm>
          <a:prstGeom prst="rect">
            <a:avLst/>
          </a:prstGeom>
          <a:noFill/>
          <a:ln>
            <a:noFill/>
          </a:ln>
        </p:spPr>
      </p:pic>
      <p:pic>
        <p:nvPicPr>
          <p:cNvPr id="575" name="Google Shape;575;p18"/>
          <p:cNvPicPr preferRelativeResize="0"/>
          <p:nvPr/>
        </p:nvPicPr>
        <p:blipFill rotWithShape="1">
          <a:blip r:embed="rId5">
            <a:alphaModFix/>
          </a:blip>
          <a:srcRect/>
          <a:stretch/>
        </p:blipFill>
        <p:spPr>
          <a:xfrm>
            <a:off x="10455642" y="5006421"/>
            <a:ext cx="108606" cy="175217"/>
          </a:xfrm>
          <a:prstGeom prst="rect">
            <a:avLst/>
          </a:prstGeom>
          <a:noFill/>
          <a:ln>
            <a:noFill/>
          </a:ln>
        </p:spPr>
      </p:pic>
      <p:pic>
        <p:nvPicPr>
          <p:cNvPr id="576" name="Google Shape;576;p18"/>
          <p:cNvPicPr preferRelativeResize="0"/>
          <p:nvPr/>
        </p:nvPicPr>
        <p:blipFill rotWithShape="1">
          <a:blip r:embed="rId6">
            <a:alphaModFix/>
          </a:blip>
          <a:srcRect/>
          <a:stretch/>
        </p:blipFill>
        <p:spPr>
          <a:xfrm>
            <a:off x="16505490" y="9541295"/>
            <a:ext cx="1514443" cy="496280"/>
          </a:xfrm>
          <a:prstGeom prst="rect">
            <a:avLst/>
          </a:prstGeom>
          <a:noFill/>
          <a:ln>
            <a:noFill/>
          </a:ln>
        </p:spPr>
      </p:pic>
      <p:pic>
        <p:nvPicPr>
          <p:cNvPr id="577" name="Google Shape;577;p18"/>
          <p:cNvPicPr preferRelativeResize="0"/>
          <p:nvPr/>
        </p:nvPicPr>
        <p:blipFill rotWithShape="1">
          <a:blip r:embed="rId7">
            <a:alphaModFix/>
          </a:blip>
          <a:srcRect/>
          <a:stretch/>
        </p:blipFill>
        <p:spPr>
          <a:xfrm>
            <a:off x="1346925" y="3963375"/>
            <a:ext cx="7764026" cy="3360524"/>
          </a:xfrm>
          <a:prstGeom prst="rect">
            <a:avLst/>
          </a:prstGeom>
          <a:noFill/>
          <a:ln>
            <a:noFill/>
          </a:ln>
        </p:spPr>
      </p:pic>
      <p:pic>
        <p:nvPicPr>
          <p:cNvPr id="578" name="Google Shape;578;p18"/>
          <p:cNvPicPr preferRelativeResize="0"/>
          <p:nvPr/>
        </p:nvPicPr>
        <p:blipFill rotWithShape="1">
          <a:blip r:embed="rId8">
            <a:alphaModFix/>
          </a:blip>
          <a:srcRect/>
          <a:stretch/>
        </p:blipFill>
        <p:spPr>
          <a:xfrm>
            <a:off x="1347970" y="5740036"/>
            <a:ext cx="7763381" cy="3352939"/>
          </a:xfrm>
          <a:prstGeom prst="rect">
            <a:avLst/>
          </a:prstGeom>
          <a:noFill/>
          <a:ln>
            <a:noFill/>
          </a:ln>
        </p:spPr>
      </p:pic>
      <p:sp>
        <p:nvSpPr>
          <p:cNvPr id="579" name="Google Shape;579;p18"/>
          <p:cNvSpPr txBox="1"/>
          <p:nvPr/>
        </p:nvSpPr>
        <p:spPr>
          <a:xfrm>
            <a:off x="10763562" y="4867854"/>
            <a:ext cx="38670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다양한</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텍스트</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임베딩</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적용</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endParaRPr sz="1800" b="1"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580" name="Google Shape;580;p18"/>
          <p:cNvSpPr txBox="1"/>
          <p:nvPr/>
        </p:nvSpPr>
        <p:spPr>
          <a:xfrm>
            <a:off x="10287000" y="6139204"/>
            <a:ext cx="7035000" cy="1077178"/>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Hugging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Face의</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transformers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라이브러리를</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활용하여</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Roberta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Tokenizer와</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Roberta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Model을</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사용해</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텍스트를</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토큰화하고</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임베딩</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벡터를</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생성</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endParaRPr sz="1600" b="0" i="0" u="none" strike="noStrike" cap="none" dirty="0">
              <a:solidFill>
                <a:srgbClr val="FFFFFF"/>
              </a:solidFill>
              <a:latin typeface="나눔고딕" panose="020D0604000000000000" pitchFamily="50" charset="-127"/>
              <a:ea typeface="나눔고딕" panose="020D0604000000000000" pitchFamily="50" charset="-127"/>
              <a:sym typeface="Arial"/>
            </a:endParaRPr>
          </a:p>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각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텍스트에</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대해</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RoBERTa</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모델의</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마지막</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히든</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스테이트에서</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1000개의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값만</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추출하여</a:t>
            </a:r>
            <a:r>
              <a:rPr lang="en-US" sz="16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sym typeface="Arial"/>
              </a:rPr>
              <a:t>벡터화</a:t>
            </a:r>
            <a:endParaRPr dirty="0">
              <a:latin typeface="나눔고딕" panose="020D0604000000000000" pitchFamily="50" charset="-127"/>
              <a:ea typeface="나눔고딕" panose="020D0604000000000000" pitchFamily="50" charset="-127"/>
            </a:endParaRPr>
          </a:p>
        </p:txBody>
      </p:sp>
      <p:sp>
        <p:nvSpPr>
          <p:cNvPr id="581" name="Google Shape;581;p18"/>
          <p:cNvSpPr/>
          <p:nvPr/>
        </p:nvSpPr>
        <p:spPr>
          <a:xfrm>
            <a:off x="10319468" y="5716969"/>
            <a:ext cx="1733700" cy="400200"/>
          </a:xfrm>
          <a:prstGeom prst="roundRect">
            <a:avLst>
              <a:gd name="adj" fmla="val 50000"/>
            </a:avLst>
          </a:prstGeom>
          <a:solidFill>
            <a:srgbClr val="002B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나눔고딕" panose="020D0604000000000000" pitchFamily="50" charset="-127"/>
              <a:ea typeface="나눔고딕" panose="020D0604000000000000" pitchFamily="50" charset="-127"/>
              <a:cs typeface="Calibri"/>
              <a:sym typeface="Calibri"/>
            </a:endParaRPr>
          </a:p>
        </p:txBody>
      </p:sp>
      <p:sp>
        <p:nvSpPr>
          <p:cNvPr id="582" name="Google Shape;582;p18"/>
          <p:cNvSpPr txBox="1"/>
          <p:nvPr/>
        </p:nvSpPr>
        <p:spPr>
          <a:xfrm>
            <a:off x="10436594" y="5700325"/>
            <a:ext cx="14187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000"/>
              <a:buFont typeface="Arial"/>
              <a:buNone/>
            </a:pPr>
            <a:r>
              <a:rPr lang="en-US" sz="2000" b="1" i="0" u="none" strike="noStrike" cap="none" dirty="0" err="1">
                <a:solidFill>
                  <a:srgbClr val="FFFFFF"/>
                </a:solidFill>
                <a:latin typeface="나눔고딕" panose="020D0604000000000000" pitchFamily="50" charset="-127"/>
                <a:ea typeface="나눔고딕" panose="020D0604000000000000" pitchFamily="50" charset="-127"/>
                <a:sym typeface="Arial"/>
              </a:rPr>
              <a:t>RoBERTa</a:t>
            </a:r>
            <a:endParaRPr sz="2400" b="1" i="0" u="none" strike="noStrike" cap="none" dirty="0">
              <a:solidFill>
                <a:srgbClr val="000000"/>
              </a:solidFill>
              <a:latin typeface="나눔고딕" panose="020D0604000000000000" pitchFamily="50" charset="-127"/>
              <a:ea typeface="나눔고딕" panose="020D0604000000000000" pitchFamily="50" charset="-127"/>
              <a:sym typeface="Arial"/>
            </a:endParaRPr>
          </a:p>
        </p:txBody>
      </p:sp>
      <p:sp>
        <p:nvSpPr>
          <p:cNvPr id="583" name="Google Shape;583;p18"/>
          <p:cNvSpPr txBox="1"/>
          <p:nvPr/>
        </p:nvSpPr>
        <p:spPr>
          <a:xfrm>
            <a:off x="10287000" y="7869799"/>
            <a:ext cx="7035000" cy="830956"/>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sentence-transformers 라이브러리를 사용하여 텍스트 데이터를 임베딩 </a:t>
            </a:r>
            <a:endParaRPr sz="1600" b="0" i="0" u="none" strike="noStrike" cap="none">
              <a:solidFill>
                <a:srgbClr val="FFFFFF"/>
              </a:solidFill>
              <a:latin typeface="나눔고딕" panose="020D0604000000000000" pitchFamily="50" charset="-127"/>
              <a:ea typeface="나눔고딕" panose="020D0604000000000000" pitchFamily="50" charset="-127"/>
              <a:sym typeface="Arial"/>
            </a:endParaRPr>
          </a:p>
          <a:p>
            <a:pPr marL="285750" marR="0" lvl="0" indent="-285750" algn="just"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임베딩 벡터는 PyTorch Tensor로 변환 후, 추가적인 위치 임베딩과 세그먼트 임베딩을 통해 최종 임베딩을 생성</a:t>
            </a:r>
            <a:endParaRPr>
              <a:latin typeface="나눔고딕" panose="020D0604000000000000" pitchFamily="50" charset="-127"/>
              <a:ea typeface="나눔고딕" panose="020D0604000000000000" pitchFamily="50" charset="-127"/>
            </a:endParaRPr>
          </a:p>
        </p:txBody>
      </p:sp>
      <p:sp>
        <p:nvSpPr>
          <p:cNvPr id="584" name="Google Shape;584;p18"/>
          <p:cNvSpPr/>
          <p:nvPr/>
        </p:nvSpPr>
        <p:spPr>
          <a:xfrm>
            <a:off x="10319468" y="7381504"/>
            <a:ext cx="3701400" cy="400200"/>
          </a:xfrm>
          <a:prstGeom prst="roundRect">
            <a:avLst>
              <a:gd name="adj" fmla="val 50000"/>
            </a:avLst>
          </a:prstGeom>
          <a:solidFill>
            <a:srgbClr val="002B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나눔고딕" panose="020D0604000000000000" pitchFamily="50" charset="-127"/>
              <a:ea typeface="나눔고딕" panose="020D0604000000000000" pitchFamily="50" charset="-127"/>
              <a:cs typeface="Calibri"/>
              <a:sym typeface="Calibri"/>
            </a:endParaRPr>
          </a:p>
        </p:txBody>
      </p:sp>
      <p:sp>
        <p:nvSpPr>
          <p:cNvPr id="585" name="Google Shape;585;p18"/>
          <p:cNvSpPr txBox="1"/>
          <p:nvPr/>
        </p:nvSpPr>
        <p:spPr>
          <a:xfrm>
            <a:off x="10455642" y="7376208"/>
            <a:ext cx="34128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000"/>
              <a:buFont typeface="Arial"/>
              <a:buNone/>
            </a:pPr>
            <a:r>
              <a:rPr lang="en-US" sz="2000" b="1" i="0" u="none" strike="noStrike" cap="none" dirty="0">
                <a:solidFill>
                  <a:srgbClr val="FFFFFF"/>
                </a:solidFill>
                <a:latin typeface="나눔고딕" panose="020D0604000000000000" pitchFamily="50" charset="-127"/>
                <a:ea typeface="나눔고딕" panose="020D0604000000000000" pitchFamily="50" charset="-127"/>
                <a:sym typeface="Arial"/>
              </a:rPr>
              <a:t>Sentence Transformer</a:t>
            </a:r>
            <a:endParaRPr sz="2400" b="1" i="0" u="none" strike="noStrike" cap="none" dirty="0">
              <a:solidFill>
                <a:srgbClr val="000000"/>
              </a:solidFill>
              <a:latin typeface="나눔고딕" panose="020D0604000000000000" pitchFamily="50" charset="-127"/>
              <a:ea typeface="나눔고딕" panose="020D0604000000000000" pitchFamily="50" charset="-127"/>
              <a:sym typeface="Arial"/>
            </a:endParaRPr>
          </a:p>
        </p:txBody>
      </p:sp>
      <p:sp>
        <p:nvSpPr>
          <p:cNvPr id="586" name="Google Shape;586;p18"/>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590"/>
        <p:cNvGrpSpPr/>
        <p:nvPr/>
      </p:nvGrpSpPr>
      <p:grpSpPr>
        <a:xfrm>
          <a:off x="0" y="0"/>
          <a:ext cx="0" cy="0"/>
          <a:chOff x="0" y="0"/>
          <a:chExt cx="0" cy="0"/>
        </a:xfrm>
      </p:grpSpPr>
      <p:sp>
        <p:nvSpPr>
          <p:cNvPr id="591" name="Google Shape;591;p19"/>
          <p:cNvSpPr txBox="1"/>
          <p:nvPr/>
        </p:nvSpPr>
        <p:spPr>
          <a:xfrm>
            <a:off x="1379796" y="2985050"/>
            <a:ext cx="71988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0" i="0" u="none" strike="noStrike" cap="none">
                <a:solidFill>
                  <a:srgbClr val="FFFFFF"/>
                </a:solidFill>
                <a:latin typeface="Arial"/>
                <a:ea typeface="Arial"/>
                <a:cs typeface="Arial"/>
                <a:sym typeface="Arial"/>
              </a:rPr>
              <a:t>Fake News Prediction Dataset</a:t>
            </a:r>
            <a:endParaRPr/>
          </a:p>
        </p:txBody>
      </p:sp>
      <p:pic>
        <p:nvPicPr>
          <p:cNvPr id="592" name="Google Shape;592;p19"/>
          <p:cNvPicPr preferRelativeResize="0"/>
          <p:nvPr/>
        </p:nvPicPr>
        <p:blipFill rotWithShape="1">
          <a:blip r:embed="rId3">
            <a:alphaModFix/>
          </a:blip>
          <a:srcRect/>
          <a:stretch/>
        </p:blipFill>
        <p:spPr>
          <a:xfrm>
            <a:off x="10014668" y="3136256"/>
            <a:ext cx="304762" cy="304762"/>
          </a:xfrm>
          <a:prstGeom prst="rect">
            <a:avLst/>
          </a:prstGeom>
          <a:noFill/>
          <a:ln>
            <a:noFill/>
          </a:ln>
        </p:spPr>
      </p:pic>
      <p:pic>
        <p:nvPicPr>
          <p:cNvPr id="593" name="Google Shape;593;p19"/>
          <p:cNvPicPr preferRelativeResize="0"/>
          <p:nvPr/>
        </p:nvPicPr>
        <p:blipFill rotWithShape="1">
          <a:blip r:embed="rId4">
            <a:alphaModFix/>
          </a:blip>
          <a:srcRect/>
          <a:stretch/>
        </p:blipFill>
        <p:spPr>
          <a:xfrm>
            <a:off x="10131794" y="3201029"/>
            <a:ext cx="108606" cy="175217"/>
          </a:xfrm>
          <a:prstGeom prst="rect">
            <a:avLst/>
          </a:prstGeom>
          <a:noFill/>
          <a:ln>
            <a:noFill/>
          </a:ln>
        </p:spPr>
      </p:pic>
      <p:sp>
        <p:nvSpPr>
          <p:cNvPr id="594" name="Google Shape;594;p19"/>
          <p:cNvSpPr txBox="1"/>
          <p:nvPr/>
        </p:nvSpPr>
        <p:spPr>
          <a:xfrm>
            <a:off x="10458762" y="3050543"/>
            <a:ext cx="38670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a:solidFill>
                  <a:srgbClr val="FFFFFF"/>
                </a:solidFill>
                <a:latin typeface="나눔고딕" panose="020D0604000000000000" pitchFamily="50" charset="-127"/>
                <a:ea typeface="나눔고딕" panose="020D0604000000000000" pitchFamily="50" charset="-127"/>
                <a:sym typeface="Arial"/>
              </a:rPr>
              <a:t>데이터 변환</a:t>
            </a:r>
            <a:endParaRPr sz="1800" b="1"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595" name="Google Shape;595;p19"/>
          <p:cNvSpPr txBox="1"/>
          <p:nvPr/>
        </p:nvSpPr>
        <p:spPr>
          <a:xfrm>
            <a:off x="10033716" y="3693429"/>
            <a:ext cx="7035000" cy="585000"/>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CSV 파일을 읽어 텍스트 파일로 변환</a:t>
            </a:r>
            <a:endParaRPr sz="1600" b="0" i="0" u="none" strike="noStrike" cap="none">
              <a:solidFill>
                <a:srgbClr val="FFFFFF"/>
              </a:solidFill>
              <a:latin typeface="나눔고딕" panose="020D0604000000000000" pitchFamily="50" charset="-127"/>
              <a:ea typeface="나눔고딕" panose="020D0604000000000000" pitchFamily="50" charset="-127"/>
              <a:sym typeface="Arial"/>
            </a:endParaRPr>
          </a:p>
          <a:p>
            <a:pPr marL="285750" marR="0" lvl="0" indent="-285750" algn="just"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title과 text의 중복을 방지하기 위해 text 열의 데이터만 텍스트 파일로 저장</a:t>
            </a:r>
            <a:endParaRPr>
              <a:latin typeface="나눔고딕" panose="020D0604000000000000" pitchFamily="50" charset="-127"/>
              <a:ea typeface="나눔고딕" panose="020D0604000000000000" pitchFamily="50" charset="-127"/>
            </a:endParaRPr>
          </a:p>
        </p:txBody>
      </p:sp>
      <p:pic>
        <p:nvPicPr>
          <p:cNvPr id="596" name="Google Shape;596;p19"/>
          <p:cNvPicPr preferRelativeResize="0"/>
          <p:nvPr/>
        </p:nvPicPr>
        <p:blipFill rotWithShape="1">
          <a:blip r:embed="rId3">
            <a:alphaModFix/>
          </a:blip>
          <a:srcRect/>
          <a:stretch/>
        </p:blipFill>
        <p:spPr>
          <a:xfrm>
            <a:off x="10033716" y="4789249"/>
            <a:ext cx="304762" cy="304762"/>
          </a:xfrm>
          <a:prstGeom prst="rect">
            <a:avLst/>
          </a:prstGeom>
          <a:noFill/>
          <a:ln>
            <a:noFill/>
          </a:ln>
        </p:spPr>
      </p:pic>
      <p:pic>
        <p:nvPicPr>
          <p:cNvPr id="597" name="Google Shape;597;p19"/>
          <p:cNvPicPr preferRelativeResize="0"/>
          <p:nvPr/>
        </p:nvPicPr>
        <p:blipFill rotWithShape="1">
          <a:blip r:embed="rId4">
            <a:alphaModFix/>
          </a:blip>
          <a:srcRect/>
          <a:stretch/>
        </p:blipFill>
        <p:spPr>
          <a:xfrm>
            <a:off x="10150842" y="4854021"/>
            <a:ext cx="108606" cy="175217"/>
          </a:xfrm>
          <a:prstGeom prst="rect">
            <a:avLst/>
          </a:prstGeom>
          <a:noFill/>
          <a:ln>
            <a:noFill/>
          </a:ln>
        </p:spPr>
      </p:pic>
      <p:pic>
        <p:nvPicPr>
          <p:cNvPr id="598" name="Google Shape;598;p19"/>
          <p:cNvPicPr preferRelativeResize="0"/>
          <p:nvPr/>
        </p:nvPicPr>
        <p:blipFill rotWithShape="1">
          <a:blip r:embed="rId5">
            <a:alphaModFix/>
          </a:blip>
          <a:srcRect/>
          <a:stretch/>
        </p:blipFill>
        <p:spPr>
          <a:xfrm>
            <a:off x="16505490" y="9541295"/>
            <a:ext cx="1514443" cy="496280"/>
          </a:xfrm>
          <a:prstGeom prst="rect">
            <a:avLst/>
          </a:prstGeom>
          <a:noFill/>
          <a:ln>
            <a:noFill/>
          </a:ln>
        </p:spPr>
      </p:pic>
      <p:sp>
        <p:nvSpPr>
          <p:cNvPr id="599" name="Google Shape;599;p19"/>
          <p:cNvSpPr txBox="1"/>
          <p:nvPr/>
        </p:nvSpPr>
        <p:spPr>
          <a:xfrm>
            <a:off x="10458762" y="4715454"/>
            <a:ext cx="47049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Sentence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Piece를</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활용한</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토큰화</a:t>
            </a:r>
            <a:endParaRPr sz="1800" b="1"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600" name="Google Shape;600;p19"/>
          <p:cNvSpPr txBox="1"/>
          <p:nvPr/>
        </p:nvSpPr>
        <p:spPr>
          <a:xfrm>
            <a:off x="10014668" y="5377585"/>
            <a:ext cx="7035000" cy="8310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Sentence piece 라이브러리를 활용해 news.txt 파일을 이용하여 BPE(Byte Pair Encoding) 방식으로 단어 사전을 생성</a:t>
            </a:r>
            <a:endParaRPr sz="1600" b="0" i="0" u="none" strike="noStrike" cap="none">
              <a:solidFill>
                <a:srgbClr val="FFFFFF"/>
              </a:solidFill>
              <a:latin typeface="나눔고딕" panose="020D0604000000000000" pitchFamily="50" charset="-127"/>
              <a:ea typeface="나눔고딕" panose="020D0604000000000000" pitchFamily="50" charset="-127"/>
              <a:sym typeface="Arial"/>
            </a:endParaRPr>
          </a:p>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단어 사전 생성 시, [PAD], [UNK], [BOS], [EOS]와 같은 특별 토큰을 정의 </a:t>
            </a:r>
            <a:endParaRPr>
              <a:latin typeface="나눔고딕" panose="020D0604000000000000" pitchFamily="50" charset="-127"/>
              <a:ea typeface="나눔고딕" panose="020D0604000000000000" pitchFamily="50" charset="-127"/>
            </a:endParaRPr>
          </a:p>
        </p:txBody>
      </p:sp>
      <p:pic>
        <p:nvPicPr>
          <p:cNvPr id="601" name="Google Shape;601;p19"/>
          <p:cNvPicPr preferRelativeResize="0"/>
          <p:nvPr/>
        </p:nvPicPr>
        <p:blipFill rotWithShape="1">
          <a:blip r:embed="rId6">
            <a:alphaModFix/>
          </a:blip>
          <a:srcRect/>
          <a:stretch/>
        </p:blipFill>
        <p:spPr>
          <a:xfrm>
            <a:off x="1344925" y="3963375"/>
            <a:ext cx="7919699" cy="3756037"/>
          </a:xfrm>
          <a:prstGeom prst="rect">
            <a:avLst/>
          </a:prstGeom>
          <a:noFill/>
          <a:ln>
            <a:noFill/>
          </a:ln>
        </p:spPr>
      </p:pic>
      <p:pic>
        <p:nvPicPr>
          <p:cNvPr id="602" name="Google Shape;602;p19"/>
          <p:cNvPicPr preferRelativeResize="0"/>
          <p:nvPr/>
        </p:nvPicPr>
        <p:blipFill rotWithShape="1">
          <a:blip r:embed="rId7">
            <a:alphaModFix/>
          </a:blip>
          <a:srcRect/>
          <a:stretch/>
        </p:blipFill>
        <p:spPr>
          <a:xfrm>
            <a:off x="1344925" y="5329029"/>
            <a:ext cx="7919701" cy="3837421"/>
          </a:xfrm>
          <a:prstGeom prst="rect">
            <a:avLst/>
          </a:prstGeom>
          <a:noFill/>
          <a:ln>
            <a:noFill/>
          </a:ln>
        </p:spPr>
      </p:pic>
      <p:sp>
        <p:nvSpPr>
          <p:cNvPr id="603" name="Google Shape;603;p19"/>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
        <p:nvSpPr>
          <p:cNvPr id="604" name="Google Shape;604;p19"/>
          <p:cNvSpPr txBox="1"/>
          <p:nvPr/>
        </p:nvSpPr>
        <p:spPr>
          <a:xfrm>
            <a:off x="1333922" y="1526484"/>
            <a:ext cx="7919700"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CECEC"/>
              </a:buClr>
              <a:buSzPts val="7600"/>
              <a:buFont typeface="Arial"/>
              <a:buNone/>
            </a:pPr>
            <a:r>
              <a:rPr lang="en-US" sz="7200" b="1" i="0" u="none" strike="noStrike" cap="none" dirty="0" err="1">
                <a:solidFill>
                  <a:srgbClr val="ECECEC"/>
                </a:solidFill>
                <a:latin typeface="Arial"/>
                <a:ea typeface="Arial"/>
                <a:cs typeface="Arial"/>
                <a:sym typeface="Arial"/>
              </a:rPr>
              <a:t>데이터</a:t>
            </a:r>
            <a:r>
              <a:rPr lang="en-US" sz="7200" b="1" i="0" u="none" strike="noStrike" cap="none" dirty="0">
                <a:solidFill>
                  <a:srgbClr val="ECECEC"/>
                </a:solidFill>
                <a:latin typeface="Arial"/>
                <a:ea typeface="Arial"/>
                <a:cs typeface="Arial"/>
                <a:sym typeface="Arial"/>
              </a:rPr>
              <a:t> </a:t>
            </a:r>
            <a:r>
              <a:rPr lang="en-US" sz="7200" b="1" i="0" u="none" strike="noStrike" cap="none" dirty="0" err="1">
                <a:solidFill>
                  <a:srgbClr val="ECECEC"/>
                </a:solidFill>
                <a:latin typeface="Arial"/>
                <a:ea typeface="Arial"/>
                <a:cs typeface="Arial"/>
                <a:sym typeface="Arial"/>
              </a:rPr>
              <a:t>전처리</a:t>
            </a:r>
            <a:r>
              <a:rPr lang="en-US" sz="7200" b="1" i="0" u="none" strike="noStrike" cap="none" dirty="0">
                <a:solidFill>
                  <a:srgbClr val="ECECEC"/>
                </a:solidFill>
                <a:latin typeface="Arial"/>
                <a:ea typeface="Arial"/>
                <a:cs typeface="Arial"/>
                <a:sym typeface="Arial"/>
              </a:rPr>
              <a:t> </a:t>
            </a:r>
            <a:r>
              <a:rPr lang="en-US" sz="7200" b="1" i="0" u="none" strike="noStrike" cap="none" dirty="0" err="1">
                <a:solidFill>
                  <a:srgbClr val="ECECEC"/>
                </a:solidFill>
                <a:latin typeface="Arial"/>
                <a:ea typeface="Arial"/>
                <a:cs typeface="Arial"/>
                <a:sym typeface="Arial"/>
              </a:rPr>
              <a:t>실험</a:t>
            </a:r>
            <a:endParaRPr sz="1600" b="0" i="0" u="none" strike="noStrike" cap="none" dirty="0">
              <a:solidFill>
                <a:srgbClr val="000000"/>
              </a:solidFill>
              <a:latin typeface="Arial"/>
              <a:ea typeface="Arial"/>
              <a:cs typeface="Arial"/>
              <a:sym typeface="Arial"/>
            </a:endParaRPr>
          </a:p>
        </p:txBody>
      </p:sp>
      <p:pic>
        <p:nvPicPr>
          <p:cNvPr id="605" name="Google Shape;605;p19"/>
          <p:cNvPicPr preferRelativeResize="0"/>
          <p:nvPr/>
        </p:nvPicPr>
        <p:blipFill rotWithShape="1">
          <a:blip r:embed="rId8">
            <a:alphaModFix/>
          </a:blip>
          <a:srcRect/>
          <a:stretch/>
        </p:blipFill>
        <p:spPr>
          <a:xfrm>
            <a:off x="8667750" y="2690441"/>
            <a:ext cx="238095" cy="23809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609"/>
        <p:cNvGrpSpPr/>
        <p:nvPr/>
      </p:nvGrpSpPr>
      <p:grpSpPr>
        <a:xfrm>
          <a:off x="0" y="0"/>
          <a:ext cx="0" cy="0"/>
          <a:chOff x="0" y="0"/>
          <a:chExt cx="0" cy="0"/>
        </a:xfrm>
      </p:grpSpPr>
      <p:sp>
        <p:nvSpPr>
          <p:cNvPr id="610" name="Google Shape;610;p20"/>
          <p:cNvSpPr txBox="1"/>
          <p:nvPr/>
        </p:nvSpPr>
        <p:spPr>
          <a:xfrm>
            <a:off x="1346238" y="1275123"/>
            <a:ext cx="7919700"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CECEC"/>
              </a:buClr>
              <a:buSzPts val="7600"/>
              <a:buFont typeface="Arial"/>
              <a:buNone/>
            </a:pPr>
            <a:r>
              <a:rPr lang="en-US" sz="7200" b="1" i="0" u="none" strike="noStrike" cap="none" dirty="0" err="1">
                <a:solidFill>
                  <a:srgbClr val="ECECEC"/>
                </a:solidFill>
                <a:latin typeface="Arial"/>
                <a:ea typeface="Arial"/>
                <a:cs typeface="Arial"/>
                <a:sym typeface="Arial"/>
              </a:rPr>
              <a:t>최종</a:t>
            </a:r>
            <a:r>
              <a:rPr lang="en-US" sz="7200" b="1" i="0" u="none" strike="noStrike" cap="none" dirty="0">
                <a:solidFill>
                  <a:srgbClr val="ECECEC"/>
                </a:solidFill>
                <a:latin typeface="Arial"/>
                <a:ea typeface="Arial"/>
                <a:cs typeface="Arial"/>
                <a:sym typeface="Arial"/>
              </a:rPr>
              <a:t> </a:t>
            </a:r>
            <a:r>
              <a:rPr lang="en-US" sz="7200" b="1" i="0" u="none" strike="noStrike" cap="none" dirty="0" err="1">
                <a:solidFill>
                  <a:srgbClr val="ECECEC"/>
                </a:solidFill>
                <a:latin typeface="Arial"/>
                <a:ea typeface="Arial"/>
                <a:cs typeface="Arial"/>
                <a:sym typeface="Arial"/>
              </a:rPr>
              <a:t>데이터</a:t>
            </a:r>
            <a:r>
              <a:rPr lang="en-US" sz="7200" b="1" i="0" u="none" strike="noStrike" cap="none" dirty="0">
                <a:solidFill>
                  <a:srgbClr val="ECECEC"/>
                </a:solidFill>
                <a:latin typeface="Arial"/>
                <a:ea typeface="Arial"/>
                <a:cs typeface="Arial"/>
                <a:sym typeface="Arial"/>
              </a:rPr>
              <a:t> </a:t>
            </a:r>
            <a:r>
              <a:rPr lang="en-US" sz="7200" b="1" i="0" u="none" strike="noStrike" cap="none" dirty="0" err="1">
                <a:solidFill>
                  <a:srgbClr val="ECECEC"/>
                </a:solidFill>
                <a:latin typeface="Arial"/>
                <a:ea typeface="Arial"/>
                <a:cs typeface="Arial"/>
                <a:sym typeface="Arial"/>
              </a:rPr>
              <a:t>전처리</a:t>
            </a:r>
            <a:endParaRPr sz="1600" b="0" i="0" u="none" strike="noStrike" cap="none" dirty="0">
              <a:solidFill>
                <a:srgbClr val="000000"/>
              </a:solidFill>
              <a:latin typeface="Arial"/>
              <a:ea typeface="Arial"/>
              <a:cs typeface="Arial"/>
              <a:sym typeface="Arial"/>
            </a:endParaRPr>
          </a:p>
        </p:txBody>
      </p:sp>
      <p:sp>
        <p:nvSpPr>
          <p:cNvPr id="611" name="Google Shape;611;p20"/>
          <p:cNvSpPr txBox="1"/>
          <p:nvPr/>
        </p:nvSpPr>
        <p:spPr>
          <a:xfrm>
            <a:off x="1379790" y="2832648"/>
            <a:ext cx="70350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0" i="0" u="none" strike="noStrike" cap="none" dirty="0" err="1">
                <a:solidFill>
                  <a:srgbClr val="FFFFFF"/>
                </a:solidFill>
                <a:latin typeface="나눔고딕" panose="020D0604000000000000" pitchFamily="50" charset="-127"/>
                <a:ea typeface="나눔고딕" panose="020D0604000000000000" pitchFamily="50" charset="-127"/>
                <a:sym typeface="Arial"/>
              </a:rPr>
              <a:t>훈련</a:t>
            </a:r>
            <a:r>
              <a:rPr lang="en-US" sz="25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0" i="0" u="none" strike="noStrike" cap="none" dirty="0" err="1">
                <a:solidFill>
                  <a:srgbClr val="FFFFFF"/>
                </a:solidFill>
                <a:latin typeface="나눔고딕" panose="020D0604000000000000" pitchFamily="50" charset="-127"/>
                <a:ea typeface="나눔고딕" panose="020D0604000000000000" pitchFamily="50" charset="-127"/>
                <a:sym typeface="Arial"/>
              </a:rPr>
              <a:t>데이터와</a:t>
            </a:r>
            <a:r>
              <a:rPr lang="en-US" sz="25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0" i="0" u="none" strike="noStrike" cap="none" dirty="0" err="1">
                <a:solidFill>
                  <a:srgbClr val="FFFFFF"/>
                </a:solidFill>
                <a:latin typeface="나눔고딕" panose="020D0604000000000000" pitchFamily="50" charset="-127"/>
                <a:ea typeface="나눔고딕" panose="020D0604000000000000" pitchFamily="50" charset="-127"/>
                <a:sym typeface="Arial"/>
              </a:rPr>
              <a:t>테스트</a:t>
            </a:r>
            <a:r>
              <a:rPr lang="en-US" sz="25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0"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r>
              <a:rPr lang="en-US" sz="25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0" i="0" u="none" strike="noStrike" cap="none" dirty="0" err="1">
                <a:solidFill>
                  <a:srgbClr val="FFFFFF"/>
                </a:solidFill>
                <a:latin typeface="나눔고딕" panose="020D0604000000000000" pitchFamily="50" charset="-127"/>
                <a:ea typeface="나눔고딕" panose="020D0604000000000000" pitchFamily="50" charset="-127"/>
                <a:sym typeface="Arial"/>
              </a:rPr>
              <a:t>동일한</a:t>
            </a:r>
            <a:r>
              <a:rPr lang="en-US" sz="25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0" i="0" u="none" strike="noStrike" cap="none" dirty="0" err="1">
                <a:solidFill>
                  <a:srgbClr val="FFFFFF"/>
                </a:solidFill>
                <a:latin typeface="나눔고딕" panose="020D0604000000000000" pitchFamily="50" charset="-127"/>
                <a:ea typeface="나눔고딕" panose="020D0604000000000000" pitchFamily="50" charset="-127"/>
                <a:sym typeface="Arial"/>
              </a:rPr>
              <a:t>방법으로</a:t>
            </a:r>
            <a:r>
              <a:rPr lang="en-US" sz="25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0" i="0" u="none" strike="noStrike" cap="none" dirty="0" err="1">
                <a:solidFill>
                  <a:srgbClr val="FFFFFF"/>
                </a:solidFill>
                <a:latin typeface="나눔고딕" panose="020D0604000000000000" pitchFamily="50" charset="-127"/>
                <a:ea typeface="나눔고딕" panose="020D0604000000000000" pitchFamily="50" charset="-127"/>
                <a:sym typeface="Arial"/>
              </a:rPr>
              <a:t>처리</a:t>
            </a:r>
            <a:endParaRPr sz="2500" b="0" i="0" u="none" strike="noStrike" cap="none" dirty="0">
              <a:solidFill>
                <a:srgbClr val="FFFFFF"/>
              </a:solidFill>
              <a:latin typeface="나눔고딕" panose="020D0604000000000000" pitchFamily="50" charset="-127"/>
              <a:ea typeface="나눔고딕" panose="020D0604000000000000" pitchFamily="50" charset="-127"/>
              <a:sym typeface="Arial"/>
            </a:endParaRPr>
          </a:p>
        </p:txBody>
      </p:sp>
      <p:pic>
        <p:nvPicPr>
          <p:cNvPr id="612" name="Google Shape;612;p20"/>
          <p:cNvPicPr preferRelativeResize="0"/>
          <p:nvPr/>
        </p:nvPicPr>
        <p:blipFill rotWithShape="1">
          <a:blip r:embed="rId3">
            <a:alphaModFix/>
          </a:blip>
          <a:srcRect/>
          <a:stretch/>
        </p:blipFill>
        <p:spPr>
          <a:xfrm>
            <a:off x="9167175" y="2237316"/>
            <a:ext cx="238095" cy="238095"/>
          </a:xfrm>
          <a:prstGeom prst="rect">
            <a:avLst/>
          </a:prstGeom>
          <a:noFill/>
          <a:ln>
            <a:noFill/>
          </a:ln>
        </p:spPr>
      </p:pic>
      <p:pic>
        <p:nvPicPr>
          <p:cNvPr id="613" name="Google Shape;613;p20"/>
          <p:cNvPicPr preferRelativeResize="0"/>
          <p:nvPr/>
        </p:nvPicPr>
        <p:blipFill rotWithShape="1">
          <a:blip r:embed="rId4">
            <a:alphaModFix/>
          </a:blip>
          <a:srcRect/>
          <a:stretch/>
        </p:blipFill>
        <p:spPr>
          <a:xfrm>
            <a:off x="10014668" y="2145656"/>
            <a:ext cx="304762" cy="304762"/>
          </a:xfrm>
          <a:prstGeom prst="rect">
            <a:avLst/>
          </a:prstGeom>
          <a:noFill/>
          <a:ln>
            <a:noFill/>
          </a:ln>
        </p:spPr>
      </p:pic>
      <p:pic>
        <p:nvPicPr>
          <p:cNvPr id="614" name="Google Shape;614;p20"/>
          <p:cNvPicPr preferRelativeResize="0"/>
          <p:nvPr/>
        </p:nvPicPr>
        <p:blipFill rotWithShape="1">
          <a:blip r:embed="rId5">
            <a:alphaModFix/>
          </a:blip>
          <a:srcRect/>
          <a:stretch/>
        </p:blipFill>
        <p:spPr>
          <a:xfrm>
            <a:off x="10131794" y="2210429"/>
            <a:ext cx="108606" cy="175217"/>
          </a:xfrm>
          <a:prstGeom prst="rect">
            <a:avLst/>
          </a:prstGeom>
          <a:noFill/>
          <a:ln>
            <a:noFill/>
          </a:ln>
        </p:spPr>
      </p:pic>
      <p:pic>
        <p:nvPicPr>
          <p:cNvPr id="615" name="Google Shape;615;p20"/>
          <p:cNvPicPr preferRelativeResize="0"/>
          <p:nvPr/>
        </p:nvPicPr>
        <p:blipFill rotWithShape="1">
          <a:blip r:embed="rId4">
            <a:alphaModFix/>
          </a:blip>
          <a:srcRect/>
          <a:stretch/>
        </p:blipFill>
        <p:spPr>
          <a:xfrm>
            <a:off x="10033716" y="3367589"/>
            <a:ext cx="304762" cy="304762"/>
          </a:xfrm>
          <a:prstGeom prst="rect">
            <a:avLst/>
          </a:prstGeom>
          <a:noFill/>
          <a:ln>
            <a:noFill/>
          </a:ln>
        </p:spPr>
      </p:pic>
      <p:pic>
        <p:nvPicPr>
          <p:cNvPr id="616" name="Google Shape;616;p20"/>
          <p:cNvPicPr preferRelativeResize="0"/>
          <p:nvPr/>
        </p:nvPicPr>
        <p:blipFill rotWithShape="1">
          <a:blip r:embed="rId5">
            <a:alphaModFix/>
          </a:blip>
          <a:srcRect/>
          <a:stretch/>
        </p:blipFill>
        <p:spPr>
          <a:xfrm>
            <a:off x="10150842" y="3432361"/>
            <a:ext cx="108606" cy="175217"/>
          </a:xfrm>
          <a:prstGeom prst="rect">
            <a:avLst/>
          </a:prstGeom>
          <a:noFill/>
          <a:ln>
            <a:noFill/>
          </a:ln>
        </p:spPr>
      </p:pic>
      <p:pic>
        <p:nvPicPr>
          <p:cNvPr id="617" name="Google Shape;617;p20"/>
          <p:cNvPicPr preferRelativeResize="0"/>
          <p:nvPr/>
        </p:nvPicPr>
        <p:blipFill rotWithShape="1">
          <a:blip r:embed="rId6">
            <a:alphaModFix/>
          </a:blip>
          <a:srcRect/>
          <a:stretch/>
        </p:blipFill>
        <p:spPr>
          <a:xfrm>
            <a:off x="16505490" y="9541295"/>
            <a:ext cx="1514443" cy="496280"/>
          </a:xfrm>
          <a:prstGeom prst="rect">
            <a:avLst/>
          </a:prstGeom>
          <a:noFill/>
          <a:ln>
            <a:noFill/>
          </a:ln>
        </p:spPr>
      </p:pic>
      <p:sp>
        <p:nvSpPr>
          <p:cNvPr id="618" name="Google Shape;618;p20"/>
          <p:cNvSpPr txBox="1"/>
          <p:nvPr/>
        </p:nvSpPr>
        <p:spPr>
          <a:xfrm>
            <a:off x="10458762" y="3293794"/>
            <a:ext cx="4705038"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분리</a:t>
            </a:r>
            <a:endParaRPr sz="1800" b="1"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619" name="Google Shape;619;p20"/>
          <p:cNvSpPr txBox="1"/>
          <p:nvPr/>
        </p:nvSpPr>
        <p:spPr>
          <a:xfrm>
            <a:off x="10014668" y="3955925"/>
            <a:ext cx="7035084" cy="830997"/>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텍스트 데이터와 레이블(label)을 별도의 데이터프레임(X와 Y)으로 분리</a:t>
            </a:r>
            <a:endParaRPr sz="1600" b="0" i="0" u="none" strike="noStrike" cap="none">
              <a:solidFill>
                <a:srgbClr val="FFFFFF"/>
              </a:solidFill>
              <a:latin typeface="나눔고딕" panose="020D0604000000000000" pitchFamily="50" charset="-127"/>
              <a:ea typeface="나눔고딕" panose="020D0604000000000000" pitchFamily="50" charset="-127"/>
              <a:sym typeface="Arial"/>
            </a:endParaRPr>
          </a:p>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리스트로 변환하여 texts와 labels라는 두 개의 리스트를 만들어서 </a:t>
            </a:r>
            <a:b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b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텍스트 데이터가 NaN일 경우, 빈 문자열로 처리하여 누락된 데이터를 대체</a:t>
            </a:r>
            <a:endParaRPr>
              <a:latin typeface="나눔고딕" panose="020D0604000000000000" pitchFamily="50" charset="-127"/>
              <a:ea typeface="나눔고딕" panose="020D0604000000000000" pitchFamily="50" charset="-127"/>
            </a:endParaRPr>
          </a:p>
        </p:txBody>
      </p:sp>
      <p:pic>
        <p:nvPicPr>
          <p:cNvPr id="620" name="Google Shape;620;p20"/>
          <p:cNvPicPr preferRelativeResize="0"/>
          <p:nvPr/>
        </p:nvPicPr>
        <p:blipFill rotWithShape="1">
          <a:blip r:embed="rId7">
            <a:alphaModFix/>
          </a:blip>
          <a:srcRect/>
          <a:stretch/>
        </p:blipFill>
        <p:spPr>
          <a:xfrm>
            <a:off x="1346866" y="3963376"/>
            <a:ext cx="7411285" cy="3326289"/>
          </a:xfrm>
          <a:prstGeom prst="rect">
            <a:avLst/>
          </a:prstGeom>
          <a:noFill/>
          <a:ln>
            <a:noFill/>
          </a:ln>
        </p:spPr>
      </p:pic>
      <p:pic>
        <p:nvPicPr>
          <p:cNvPr id="621" name="Google Shape;621;p20"/>
          <p:cNvPicPr preferRelativeResize="0"/>
          <p:nvPr/>
        </p:nvPicPr>
        <p:blipFill rotWithShape="1">
          <a:blip r:embed="rId8">
            <a:alphaModFix/>
          </a:blip>
          <a:srcRect/>
          <a:stretch/>
        </p:blipFill>
        <p:spPr>
          <a:xfrm>
            <a:off x="1352331" y="4991441"/>
            <a:ext cx="7410668" cy="3652955"/>
          </a:xfrm>
          <a:prstGeom prst="rect">
            <a:avLst/>
          </a:prstGeom>
          <a:noFill/>
          <a:ln>
            <a:noFill/>
          </a:ln>
        </p:spPr>
      </p:pic>
      <p:pic>
        <p:nvPicPr>
          <p:cNvPr id="622" name="Google Shape;622;p20"/>
          <p:cNvPicPr preferRelativeResize="0"/>
          <p:nvPr/>
        </p:nvPicPr>
        <p:blipFill rotWithShape="1">
          <a:blip r:embed="rId9">
            <a:alphaModFix/>
          </a:blip>
          <a:srcRect/>
          <a:stretch/>
        </p:blipFill>
        <p:spPr>
          <a:xfrm>
            <a:off x="1346249" y="6008652"/>
            <a:ext cx="7410670" cy="3194548"/>
          </a:xfrm>
          <a:prstGeom prst="rect">
            <a:avLst/>
          </a:prstGeom>
          <a:noFill/>
          <a:ln>
            <a:noFill/>
          </a:ln>
        </p:spPr>
      </p:pic>
      <p:pic>
        <p:nvPicPr>
          <p:cNvPr id="623" name="Google Shape;623;p20"/>
          <p:cNvPicPr preferRelativeResize="0"/>
          <p:nvPr/>
        </p:nvPicPr>
        <p:blipFill rotWithShape="1">
          <a:blip r:embed="rId10">
            <a:alphaModFix/>
          </a:blip>
          <a:srcRect b="48658"/>
          <a:stretch/>
        </p:blipFill>
        <p:spPr>
          <a:xfrm>
            <a:off x="1352976" y="7692974"/>
            <a:ext cx="7403951" cy="1890066"/>
          </a:xfrm>
          <a:prstGeom prst="rect">
            <a:avLst/>
          </a:prstGeom>
          <a:noFill/>
          <a:ln>
            <a:noFill/>
          </a:ln>
        </p:spPr>
      </p:pic>
      <p:sp>
        <p:nvSpPr>
          <p:cNvPr id="624" name="Google Shape;624;p20"/>
          <p:cNvSpPr txBox="1"/>
          <p:nvPr/>
        </p:nvSpPr>
        <p:spPr>
          <a:xfrm>
            <a:off x="10458762" y="2059943"/>
            <a:ext cx="3866877"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결합</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endParaRPr sz="1800" b="1"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625" name="Google Shape;625;p20"/>
          <p:cNvSpPr txBox="1"/>
          <p:nvPr/>
        </p:nvSpPr>
        <p:spPr>
          <a:xfrm>
            <a:off x="10033716" y="2702829"/>
            <a:ext cx="7035084" cy="338554"/>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FFFFFF"/>
              </a:buClr>
              <a:buSzPts val="1600"/>
              <a:buFont typeface="Arial"/>
              <a:buNone/>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Title 열과 Text 열을 결합하여 사용</a:t>
            </a:r>
            <a:endParaRPr sz="1600" b="0" i="0" u="none" strike="noStrike" cap="none">
              <a:solidFill>
                <a:srgbClr val="FFFFFF"/>
              </a:solidFill>
              <a:latin typeface="나눔고딕" panose="020D0604000000000000" pitchFamily="50" charset="-127"/>
              <a:ea typeface="나눔고딕" panose="020D0604000000000000" pitchFamily="50" charset="-127"/>
              <a:sym typeface="Arial"/>
            </a:endParaRPr>
          </a:p>
        </p:txBody>
      </p:sp>
      <p:pic>
        <p:nvPicPr>
          <p:cNvPr id="626" name="Google Shape;626;p20"/>
          <p:cNvPicPr preferRelativeResize="0"/>
          <p:nvPr/>
        </p:nvPicPr>
        <p:blipFill rotWithShape="1">
          <a:blip r:embed="rId4">
            <a:alphaModFix/>
          </a:blip>
          <a:srcRect/>
          <a:stretch/>
        </p:blipFill>
        <p:spPr>
          <a:xfrm>
            <a:off x="10033716" y="5027605"/>
            <a:ext cx="304762" cy="304762"/>
          </a:xfrm>
          <a:prstGeom prst="rect">
            <a:avLst/>
          </a:prstGeom>
          <a:noFill/>
          <a:ln>
            <a:noFill/>
          </a:ln>
        </p:spPr>
      </p:pic>
      <p:pic>
        <p:nvPicPr>
          <p:cNvPr id="627" name="Google Shape;627;p20"/>
          <p:cNvPicPr preferRelativeResize="0"/>
          <p:nvPr/>
        </p:nvPicPr>
        <p:blipFill rotWithShape="1">
          <a:blip r:embed="rId5">
            <a:alphaModFix/>
          </a:blip>
          <a:srcRect/>
          <a:stretch/>
        </p:blipFill>
        <p:spPr>
          <a:xfrm>
            <a:off x="10150842" y="5092377"/>
            <a:ext cx="108606" cy="175217"/>
          </a:xfrm>
          <a:prstGeom prst="rect">
            <a:avLst/>
          </a:prstGeom>
          <a:noFill/>
          <a:ln>
            <a:noFill/>
          </a:ln>
        </p:spPr>
      </p:pic>
      <p:sp>
        <p:nvSpPr>
          <p:cNvPr id="628" name="Google Shape;628;p20"/>
          <p:cNvSpPr txBox="1"/>
          <p:nvPr/>
        </p:nvSpPr>
        <p:spPr>
          <a:xfrm>
            <a:off x="10458762" y="4953810"/>
            <a:ext cx="4705038"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데이터</a:t>
            </a:r>
            <a:r>
              <a:rPr lang="en-US" sz="2500" b="1"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분할</a:t>
            </a:r>
            <a:endParaRPr sz="1800" b="1"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629" name="Google Shape;629;p20"/>
          <p:cNvSpPr txBox="1"/>
          <p:nvPr/>
        </p:nvSpPr>
        <p:spPr>
          <a:xfrm>
            <a:off x="10014668" y="5615941"/>
            <a:ext cx="7035084" cy="830997"/>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학습 데이터와 검증 데이터를 나누기 위해 train_test_split 함수를 사용하여 텍스트와 레이블 데이터를 80%는 학습용, 20%는 검증용으로 분할</a:t>
            </a:r>
            <a:endParaRPr sz="1600" b="0" i="0" u="none" strike="noStrike" cap="none">
              <a:solidFill>
                <a:srgbClr val="FFFFFF"/>
              </a:solidFill>
              <a:latin typeface="나눔고딕" panose="020D0604000000000000" pitchFamily="50" charset="-127"/>
              <a:ea typeface="나눔고딕" panose="020D0604000000000000" pitchFamily="50" charset="-127"/>
              <a:sym typeface="Arial"/>
            </a:endParaRPr>
          </a:p>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데이터는 무작위로 섞이도록 설정 </a:t>
            </a:r>
            <a:endParaRPr>
              <a:latin typeface="나눔고딕" panose="020D0604000000000000" pitchFamily="50" charset="-127"/>
              <a:ea typeface="나눔고딕" panose="020D0604000000000000" pitchFamily="50" charset="-127"/>
            </a:endParaRPr>
          </a:p>
        </p:txBody>
      </p:sp>
      <p:pic>
        <p:nvPicPr>
          <p:cNvPr id="630" name="Google Shape;630;p20"/>
          <p:cNvPicPr preferRelativeResize="0"/>
          <p:nvPr/>
        </p:nvPicPr>
        <p:blipFill rotWithShape="1">
          <a:blip r:embed="rId4">
            <a:alphaModFix/>
          </a:blip>
          <a:srcRect/>
          <a:stretch/>
        </p:blipFill>
        <p:spPr>
          <a:xfrm>
            <a:off x="10033716" y="6801532"/>
            <a:ext cx="304762" cy="304762"/>
          </a:xfrm>
          <a:prstGeom prst="rect">
            <a:avLst/>
          </a:prstGeom>
          <a:noFill/>
          <a:ln>
            <a:noFill/>
          </a:ln>
        </p:spPr>
      </p:pic>
      <p:pic>
        <p:nvPicPr>
          <p:cNvPr id="631" name="Google Shape;631;p20"/>
          <p:cNvPicPr preferRelativeResize="0"/>
          <p:nvPr/>
        </p:nvPicPr>
        <p:blipFill rotWithShape="1">
          <a:blip r:embed="rId5">
            <a:alphaModFix/>
          </a:blip>
          <a:srcRect/>
          <a:stretch/>
        </p:blipFill>
        <p:spPr>
          <a:xfrm>
            <a:off x="10150842" y="6866304"/>
            <a:ext cx="108606" cy="175217"/>
          </a:xfrm>
          <a:prstGeom prst="rect">
            <a:avLst/>
          </a:prstGeom>
          <a:noFill/>
          <a:ln>
            <a:noFill/>
          </a:ln>
        </p:spPr>
      </p:pic>
      <p:sp>
        <p:nvSpPr>
          <p:cNvPr id="632" name="Google Shape;632;p20"/>
          <p:cNvSpPr txBox="1"/>
          <p:nvPr/>
        </p:nvSpPr>
        <p:spPr>
          <a:xfrm>
            <a:off x="10458762" y="6727737"/>
            <a:ext cx="4705038"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dirty="0" err="1">
                <a:solidFill>
                  <a:srgbClr val="FFFFFF"/>
                </a:solidFill>
                <a:latin typeface="나눔고딕" panose="020D0604000000000000" pitchFamily="50" charset="-127"/>
                <a:ea typeface="나눔고딕" panose="020D0604000000000000" pitchFamily="50" charset="-127"/>
                <a:sym typeface="Arial"/>
              </a:rPr>
              <a:t>RoBERTa</a:t>
            </a:r>
            <a:endParaRPr sz="1800" b="1"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633" name="Google Shape;633;p20"/>
          <p:cNvSpPr txBox="1"/>
          <p:nvPr/>
        </p:nvSpPr>
        <p:spPr>
          <a:xfrm>
            <a:off x="10014668" y="7389868"/>
            <a:ext cx="7035000" cy="18162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RobertaTokenizer를 사용하여 텍스트 데이터를 토큰화</a:t>
            </a:r>
            <a:endParaRPr sz="1600" b="0" i="0" u="none" strike="noStrike" cap="none">
              <a:solidFill>
                <a:srgbClr val="FFFFFF"/>
              </a:solidFill>
              <a:latin typeface="나눔고딕" panose="020D0604000000000000" pitchFamily="50" charset="-127"/>
              <a:ea typeface="나눔고딕" panose="020D0604000000000000" pitchFamily="50" charset="-127"/>
              <a:sym typeface="Arial"/>
            </a:endParaRPr>
          </a:p>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주어진 텍스트 리스트를 최대 길이 128로 설정하여 토큰화하고, 각각의 텍스트에 대한 input_ids와 attention_mask를 생성</a:t>
            </a:r>
            <a:endParaRPr sz="1600" b="0" i="0" u="none" strike="noStrike" cap="none">
              <a:solidFill>
                <a:srgbClr val="FFFFFF"/>
              </a:solidFill>
              <a:latin typeface="나눔고딕" panose="020D0604000000000000" pitchFamily="50" charset="-127"/>
              <a:ea typeface="나눔고딕" panose="020D0604000000000000" pitchFamily="50" charset="-127"/>
              <a:sym typeface="Arial"/>
            </a:endParaRPr>
          </a:p>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토큰화된 데이터는 TensorFlow 텐서로 변환되며, 학습 데이터와 검증 데이터에 대해 각각 저장</a:t>
            </a:r>
            <a:endParaRPr sz="1600" b="0" i="0" u="none" strike="noStrike" cap="none">
              <a:solidFill>
                <a:srgbClr val="FFFFFF"/>
              </a:solidFill>
              <a:latin typeface="나눔고딕" panose="020D0604000000000000" pitchFamily="50" charset="-127"/>
              <a:ea typeface="나눔고딕" panose="020D0604000000000000" pitchFamily="50" charset="-127"/>
              <a:sym typeface="Arial"/>
            </a:endParaRPr>
          </a:p>
          <a:p>
            <a:pPr marL="285750" marR="0" lvl="0" indent="-285750" algn="l" rtl="0">
              <a:lnSpc>
                <a:spcPct val="100000"/>
              </a:lnSpc>
              <a:spcBef>
                <a:spcPts val="0"/>
              </a:spcBef>
              <a:spcAft>
                <a:spcPts val="0"/>
              </a:spcAft>
              <a:buClr>
                <a:srgbClr val="FFFFFF"/>
              </a:buClr>
              <a:buSzPts val="1600"/>
              <a:buFont typeface="Arial"/>
              <a:buChar char="•"/>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TFRobertaModel을 사용하여 사전 훈련된 'roberta-base' 모델을 이용해 특징 벡터를 생성</a:t>
            </a:r>
            <a:endParaRPr>
              <a:latin typeface="나눔고딕" panose="020D0604000000000000" pitchFamily="50" charset="-127"/>
              <a:ea typeface="나눔고딕" panose="020D0604000000000000" pitchFamily="50" charset="-127"/>
            </a:endParaRPr>
          </a:p>
        </p:txBody>
      </p:sp>
      <p:sp>
        <p:nvSpPr>
          <p:cNvPr id="634" name="Google Shape;634;p20"/>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639"/>
        <p:cNvGrpSpPr/>
        <p:nvPr/>
      </p:nvGrpSpPr>
      <p:grpSpPr>
        <a:xfrm>
          <a:off x="0" y="0"/>
          <a:ext cx="0" cy="0"/>
          <a:chOff x="0" y="0"/>
          <a:chExt cx="0" cy="0"/>
        </a:xfrm>
      </p:grpSpPr>
      <p:pic>
        <p:nvPicPr>
          <p:cNvPr id="640" name="Google Shape;640;p21"/>
          <p:cNvPicPr preferRelativeResize="0"/>
          <p:nvPr/>
        </p:nvPicPr>
        <p:blipFill rotWithShape="1">
          <a:blip r:embed="rId3">
            <a:alphaModFix/>
          </a:blip>
          <a:srcRect/>
          <a:stretch/>
        </p:blipFill>
        <p:spPr>
          <a:xfrm>
            <a:off x="0" y="0"/>
            <a:ext cx="6152381" cy="10285714"/>
          </a:xfrm>
          <a:prstGeom prst="rect">
            <a:avLst/>
          </a:prstGeom>
          <a:noFill/>
          <a:ln>
            <a:noFill/>
          </a:ln>
        </p:spPr>
      </p:pic>
      <p:pic>
        <p:nvPicPr>
          <p:cNvPr id="641" name="Google Shape;641;p21"/>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642" name="Google Shape;642;p21"/>
          <p:cNvSpPr txBox="1"/>
          <p:nvPr/>
        </p:nvSpPr>
        <p:spPr>
          <a:xfrm>
            <a:off x="1138748" y="1218983"/>
            <a:ext cx="54159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rgbClr val="FFFFFF"/>
                </a:solidFill>
              </a:rPr>
              <a:t>Model</a:t>
            </a:r>
            <a:endParaRPr sz="1800" b="1">
              <a:solidFill>
                <a:schemeClr val="dk1"/>
              </a:solidFill>
              <a:latin typeface="Calibri"/>
              <a:ea typeface="Calibri"/>
              <a:cs typeface="Calibri"/>
              <a:sym typeface="Calibri"/>
            </a:endParaRPr>
          </a:p>
        </p:txBody>
      </p:sp>
      <p:pic>
        <p:nvPicPr>
          <p:cNvPr id="643" name="Google Shape;643;p21"/>
          <p:cNvPicPr preferRelativeResize="0"/>
          <p:nvPr/>
        </p:nvPicPr>
        <p:blipFill rotWithShape="1">
          <a:blip r:embed="rId5">
            <a:alphaModFix/>
          </a:blip>
          <a:srcRect/>
          <a:stretch/>
        </p:blipFill>
        <p:spPr>
          <a:xfrm>
            <a:off x="750768" y="1730877"/>
            <a:ext cx="238095" cy="238095"/>
          </a:xfrm>
          <a:prstGeom prst="rect">
            <a:avLst/>
          </a:prstGeom>
          <a:noFill/>
          <a:ln>
            <a:noFill/>
          </a:ln>
        </p:spPr>
      </p:pic>
      <p:pic>
        <p:nvPicPr>
          <p:cNvPr id="644" name="Google Shape;644;p21"/>
          <p:cNvPicPr preferRelativeResize="0"/>
          <p:nvPr/>
        </p:nvPicPr>
        <p:blipFill rotWithShape="1">
          <a:blip r:embed="rId6">
            <a:alphaModFix/>
          </a:blip>
          <a:srcRect/>
          <a:stretch/>
        </p:blipFill>
        <p:spPr>
          <a:xfrm>
            <a:off x="7600000" y="2136137"/>
            <a:ext cx="304762" cy="304762"/>
          </a:xfrm>
          <a:prstGeom prst="rect">
            <a:avLst/>
          </a:prstGeom>
          <a:noFill/>
          <a:ln>
            <a:noFill/>
          </a:ln>
        </p:spPr>
      </p:pic>
      <p:pic>
        <p:nvPicPr>
          <p:cNvPr id="645" name="Google Shape;645;p21"/>
          <p:cNvPicPr preferRelativeResize="0"/>
          <p:nvPr/>
        </p:nvPicPr>
        <p:blipFill rotWithShape="1">
          <a:blip r:embed="rId7">
            <a:alphaModFix/>
          </a:blip>
          <a:srcRect/>
          <a:stretch/>
        </p:blipFill>
        <p:spPr>
          <a:xfrm>
            <a:off x="7717126" y="2191386"/>
            <a:ext cx="108606" cy="175217"/>
          </a:xfrm>
          <a:prstGeom prst="rect">
            <a:avLst/>
          </a:prstGeom>
          <a:noFill/>
          <a:ln>
            <a:noFill/>
          </a:ln>
        </p:spPr>
      </p:pic>
      <p:sp>
        <p:nvSpPr>
          <p:cNvPr id="646" name="Google Shape;646;p21"/>
          <p:cNvSpPr txBox="1"/>
          <p:nvPr/>
        </p:nvSpPr>
        <p:spPr>
          <a:xfrm>
            <a:off x="8044098" y="2078994"/>
            <a:ext cx="13290933"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Arial"/>
                <a:ea typeface="Arial"/>
                <a:cs typeface="Arial"/>
                <a:sym typeface="Arial"/>
              </a:rPr>
              <a:t>RoBERTa?</a:t>
            </a:r>
            <a:endParaRPr sz="1800" b="1">
              <a:solidFill>
                <a:schemeClr val="lt1"/>
              </a:solidFill>
              <a:latin typeface="Calibri"/>
              <a:ea typeface="Calibri"/>
              <a:cs typeface="Calibri"/>
              <a:sym typeface="Calibri"/>
            </a:endParaRPr>
          </a:p>
        </p:txBody>
      </p:sp>
      <p:sp>
        <p:nvSpPr>
          <p:cNvPr id="647" name="Google Shape;647;p21"/>
          <p:cNvSpPr txBox="1"/>
          <p:nvPr/>
        </p:nvSpPr>
        <p:spPr>
          <a:xfrm>
            <a:off x="7619048" y="2702829"/>
            <a:ext cx="13928509" cy="33855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chemeClr val="lt1"/>
                </a:solidFill>
                <a:latin typeface="나눔고딕" panose="020D0604000000000000" pitchFamily="50" charset="-127"/>
                <a:ea typeface="나눔고딕" panose="020D0604000000000000" pitchFamily="50" charset="-127"/>
                <a:sym typeface="Arial"/>
              </a:rPr>
              <a:t>RoBERTa는 ’A Bobustly Optimized BERT Pretraining Approach”의 약자로, BERT Model을 개선한 NLP Model.</a:t>
            </a:r>
            <a:endParaRPr sz="1800">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648" name="Google Shape;648;p21"/>
          <p:cNvPicPr preferRelativeResize="0"/>
          <p:nvPr/>
        </p:nvPicPr>
        <p:blipFill rotWithShape="1">
          <a:blip r:embed="rId8">
            <a:alphaModFix/>
          </a:blip>
          <a:srcRect/>
          <a:stretch/>
        </p:blipFill>
        <p:spPr>
          <a:xfrm>
            <a:off x="7600000" y="3583756"/>
            <a:ext cx="1580549" cy="457777"/>
          </a:xfrm>
          <a:prstGeom prst="rect">
            <a:avLst/>
          </a:prstGeom>
          <a:noFill/>
          <a:ln>
            <a:noFill/>
          </a:ln>
        </p:spPr>
      </p:pic>
      <p:sp>
        <p:nvSpPr>
          <p:cNvPr id="649" name="Google Shape;649;p21"/>
          <p:cNvSpPr txBox="1"/>
          <p:nvPr/>
        </p:nvSpPr>
        <p:spPr>
          <a:xfrm>
            <a:off x="7439764" y="3634756"/>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#Pretraining</a:t>
            </a:r>
            <a:endParaRPr sz="1800">
              <a:solidFill>
                <a:schemeClr val="dk1"/>
              </a:solidFill>
              <a:latin typeface="Calibri"/>
              <a:ea typeface="Calibri"/>
              <a:cs typeface="Calibri"/>
              <a:sym typeface="Calibri"/>
            </a:endParaRPr>
          </a:p>
        </p:txBody>
      </p:sp>
      <p:pic>
        <p:nvPicPr>
          <p:cNvPr id="650" name="Google Shape;650;p21"/>
          <p:cNvPicPr preferRelativeResize="0"/>
          <p:nvPr/>
        </p:nvPicPr>
        <p:blipFill rotWithShape="1">
          <a:blip r:embed="rId8">
            <a:alphaModFix/>
          </a:blip>
          <a:srcRect/>
          <a:stretch/>
        </p:blipFill>
        <p:spPr>
          <a:xfrm>
            <a:off x="9331739" y="3583756"/>
            <a:ext cx="1580549" cy="457777"/>
          </a:xfrm>
          <a:prstGeom prst="rect">
            <a:avLst/>
          </a:prstGeom>
          <a:noFill/>
          <a:ln>
            <a:noFill/>
          </a:ln>
        </p:spPr>
      </p:pic>
      <p:sp>
        <p:nvSpPr>
          <p:cNvPr id="651" name="Google Shape;651;p21"/>
          <p:cNvSpPr txBox="1"/>
          <p:nvPr/>
        </p:nvSpPr>
        <p:spPr>
          <a:xfrm>
            <a:off x="9137003" y="3630284"/>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#Masking</a:t>
            </a:r>
            <a:endParaRPr sz="1800">
              <a:solidFill>
                <a:schemeClr val="dk1"/>
              </a:solidFill>
              <a:latin typeface="Calibri"/>
              <a:ea typeface="Calibri"/>
              <a:cs typeface="Calibri"/>
              <a:sym typeface="Calibri"/>
            </a:endParaRPr>
          </a:p>
        </p:txBody>
      </p:sp>
      <p:pic>
        <p:nvPicPr>
          <p:cNvPr id="652" name="Google Shape;652;p21"/>
          <p:cNvPicPr preferRelativeResize="0"/>
          <p:nvPr/>
        </p:nvPicPr>
        <p:blipFill rotWithShape="1">
          <a:blip r:embed="rId8">
            <a:alphaModFix/>
          </a:blip>
          <a:srcRect/>
          <a:stretch/>
        </p:blipFill>
        <p:spPr>
          <a:xfrm>
            <a:off x="11063478" y="3583756"/>
            <a:ext cx="1580549" cy="457777"/>
          </a:xfrm>
          <a:prstGeom prst="rect">
            <a:avLst/>
          </a:prstGeom>
          <a:noFill/>
          <a:ln>
            <a:noFill/>
          </a:ln>
        </p:spPr>
      </p:pic>
      <p:sp>
        <p:nvSpPr>
          <p:cNvPr id="653" name="Google Shape;653;p21"/>
          <p:cNvSpPr txBox="1"/>
          <p:nvPr/>
        </p:nvSpPr>
        <p:spPr>
          <a:xfrm>
            <a:off x="10912288" y="3625812"/>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#BERT-based</a:t>
            </a:r>
            <a:endParaRPr sz="1800">
              <a:solidFill>
                <a:schemeClr val="dk1"/>
              </a:solidFill>
              <a:latin typeface="Calibri"/>
              <a:ea typeface="Calibri"/>
              <a:cs typeface="Calibri"/>
              <a:sym typeface="Calibri"/>
            </a:endParaRPr>
          </a:p>
        </p:txBody>
      </p:sp>
      <p:pic>
        <p:nvPicPr>
          <p:cNvPr id="654" name="Google Shape;654;p21"/>
          <p:cNvPicPr preferRelativeResize="0"/>
          <p:nvPr/>
        </p:nvPicPr>
        <p:blipFill rotWithShape="1">
          <a:blip r:embed="rId8">
            <a:alphaModFix/>
          </a:blip>
          <a:srcRect/>
          <a:stretch/>
        </p:blipFill>
        <p:spPr>
          <a:xfrm>
            <a:off x="12795217" y="3583756"/>
            <a:ext cx="1580549" cy="457777"/>
          </a:xfrm>
          <a:prstGeom prst="rect">
            <a:avLst/>
          </a:prstGeom>
          <a:noFill/>
          <a:ln>
            <a:noFill/>
          </a:ln>
        </p:spPr>
      </p:pic>
      <p:sp>
        <p:nvSpPr>
          <p:cNvPr id="655" name="Google Shape;655;p21"/>
          <p:cNvSpPr txBox="1"/>
          <p:nvPr/>
        </p:nvSpPr>
        <p:spPr>
          <a:xfrm>
            <a:off x="12622037" y="3621928"/>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#LLM</a:t>
            </a:r>
            <a:endParaRPr sz="1800">
              <a:solidFill>
                <a:schemeClr val="dk1"/>
              </a:solidFill>
              <a:latin typeface="Calibri"/>
              <a:ea typeface="Calibri"/>
              <a:cs typeface="Calibri"/>
              <a:sym typeface="Calibri"/>
            </a:endParaRPr>
          </a:p>
        </p:txBody>
      </p:sp>
      <p:pic>
        <p:nvPicPr>
          <p:cNvPr id="656" name="Google Shape;656;p21"/>
          <p:cNvPicPr preferRelativeResize="0"/>
          <p:nvPr/>
        </p:nvPicPr>
        <p:blipFill rotWithShape="1">
          <a:blip r:embed="rId9">
            <a:alphaModFix/>
          </a:blip>
          <a:srcRect/>
          <a:stretch/>
        </p:blipFill>
        <p:spPr>
          <a:xfrm>
            <a:off x="7600000" y="4986433"/>
            <a:ext cx="4053580" cy="4166299"/>
          </a:xfrm>
          <a:prstGeom prst="rect">
            <a:avLst/>
          </a:prstGeom>
          <a:noFill/>
          <a:ln>
            <a:noFill/>
          </a:ln>
        </p:spPr>
      </p:pic>
      <p:pic>
        <p:nvPicPr>
          <p:cNvPr id="657" name="Google Shape;657;p21"/>
          <p:cNvPicPr preferRelativeResize="0"/>
          <p:nvPr/>
        </p:nvPicPr>
        <p:blipFill rotWithShape="1">
          <a:blip r:embed="rId10">
            <a:alphaModFix/>
          </a:blip>
          <a:srcRect/>
          <a:stretch/>
        </p:blipFill>
        <p:spPr>
          <a:xfrm>
            <a:off x="8184186" y="8947731"/>
            <a:ext cx="2998189" cy="457777"/>
          </a:xfrm>
          <a:prstGeom prst="rect">
            <a:avLst/>
          </a:prstGeom>
          <a:noFill/>
          <a:ln>
            <a:noFill/>
          </a:ln>
        </p:spPr>
      </p:pic>
      <p:pic>
        <p:nvPicPr>
          <p:cNvPr id="658" name="Google Shape;658;p21"/>
          <p:cNvPicPr preferRelativeResize="0"/>
          <p:nvPr/>
        </p:nvPicPr>
        <p:blipFill rotWithShape="1">
          <a:blip r:embed="rId11">
            <a:alphaModFix/>
          </a:blip>
          <a:srcRect/>
          <a:stretch/>
        </p:blipFill>
        <p:spPr>
          <a:xfrm>
            <a:off x="11222075" y="4799165"/>
            <a:ext cx="612630" cy="612630"/>
          </a:xfrm>
          <a:prstGeom prst="rect">
            <a:avLst/>
          </a:prstGeom>
          <a:noFill/>
          <a:ln>
            <a:noFill/>
          </a:ln>
        </p:spPr>
      </p:pic>
      <p:sp>
        <p:nvSpPr>
          <p:cNvPr id="659" name="Google Shape;659;p21"/>
          <p:cNvSpPr txBox="1"/>
          <p:nvPr/>
        </p:nvSpPr>
        <p:spPr>
          <a:xfrm>
            <a:off x="11251811" y="4928981"/>
            <a:ext cx="553134" cy="41549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100">
                <a:solidFill>
                  <a:srgbClr val="FFFFFF"/>
                </a:solidFill>
                <a:latin typeface="Arial"/>
                <a:ea typeface="Arial"/>
                <a:cs typeface="Arial"/>
                <a:sym typeface="Arial"/>
              </a:rPr>
              <a:t>#1</a:t>
            </a:r>
            <a:endParaRPr sz="1800">
              <a:solidFill>
                <a:schemeClr val="dk1"/>
              </a:solidFill>
              <a:latin typeface="Calibri"/>
              <a:ea typeface="Calibri"/>
              <a:cs typeface="Calibri"/>
              <a:sym typeface="Calibri"/>
            </a:endParaRPr>
          </a:p>
        </p:txBody>
      </p:sp>
      <p:sp>
        <p:nvSpPr>
          <p:cNvPr id="660" name="Google Shape;660;p21"/>
          <p:cNvSpPr txBox="1"/>
          <p:nvPr/>
        </p:nvSpPr>
        <p:spPr>
          <a:xfrm>
            <a:off x="8371229" y="7671943"/>
            <a:ext cx="1825900" cy="42284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rgbClr val="FFFFFF"/>
                </a:solidFill>
                <a:latin typeface="Arial"/>
                <a:ea typeface="Arial"/>
                <a:cs typeface="Arial"/>
                <a:sym typeface="Arial"/>
              </a:rPr>
              <a:t>응답 2 (20%)</a:t>
            </a:r>
            <a:endParaRPr sz="1800">
              <a:solidFill>
                <a:schemeClr val="dk1"/>
              </a:solidFill>
              <a:latin typeface="Calibri"/>
              <a:ea typeface="Calibri"/>
              <a:cs typeface="Calibri"/>
              <a:sym typeface="Calibri"/>
            </a:endParaRPr>
          </a:p>
        </p:txBody>
      </p:sp>
      <p:pic>
        <p:nvPicPr>
          <p:cNvPr id="661" name="Google Shape;661;p21"/>
          <p:cNvPicPr preferRelativeResize="0"/>
          <p:nvPr/>
        </p:nvPicPr>
        <p:blipFill rotWithShape="1">
          <a:blip r:embed="rId9">
            <a:alphaModFix/>
          </a:blip>
          <a:srcRect/>
          <a:stretch/>
        </p:blipFill>
        <p:spPr>
          <a:xfrm>
            <a:off x="12261884" y="4986433"/>
            <a:ext cx="4053580" cy="4166299"/>
          </a:xfrm>
          <a:prstGeom prst="rect">
            <a:avLst/>
          </a:prstGeom>
          <a:noFill/>
          <a:ln>
            <a:noFill/>
          </a:ln>
        </p:spPr>
      </p:pic>
      <p:pic>
        <p:nvPicPr>
          <p:cNvPr id="662" name="Google Shape;662;p21"/>
          <p:cNvPicPr preferRelativeResize="0"/>
          <p:nvPr/>
        </p:nvPicPr>
        <p:blipFill rotWithShape="1">
          <a:blip r:embed="rId11">
            <a:alphaModFix/>
          </a:blip>
          <a:srcRect/>
          <a:stretch/>
        </p:blipFill>
        <p:spPr>
          <a:xfrm>
            <a:off x="15883959" y="4799165"/>
            <a:ext cx="612630" cy="612630"/>
          </a:xfrm>
          <a:prstGeom prst="rect">
            <a:avLst/>
          </a:prstGeom>
          <a:noFill/>
          <a:ln>
            <a:noFill/>
          </a:ln>
        </p:spPr>
      </p:pic>
      <p:sp>
        <p:nvSpPr>
          <p:cNvPr id="663" name="Google Shape;663;p21"/>
          <p:cNvSpPr txBox="1"/>
          <p:nvPr/>
        </p:nvSpPr>
        <p:spPr>
          <a:xfrm>
            <a:off x="15913716" y="4928981"/>
            <a:ext cx="553134" cy="41549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100">
                <a:solidFill>
                  <a:srgbClr val="FFFFFF"/>
                </a:solidFill>
                <a:latin typeface="Arial"/>
                <a:ea typeface="Arial"/>
                <a:cs typeface="Arial"/>
                <a:sym typeface="Arial"/>
              </a:rPr>
              <a:t>#2</a:t>
            </a:r>
            <a:endParaRPr sz="1800">
              <a:solidFill>
                <a:schemeClr val="dk1"/>
              </a:solidFill>
              <a:latin typeface="Calibri"/>
              <a:ea typeface="Calibri"/>
              <a:cs typeface="Calibri"/>
              <a:sym typeface="Calibri"/>
            </a:endParaRPr>
          </a:p>
        </p:txBody>
      </p:sp>
      <p:pic>
        <p:nvPicPr>
          <p:cNvPr id="664" name="Google Shape;664;p21"/>
          <p:cNvPicPr preferRelativeResize="0"/>
          <p:nvPr/>
        </p:nvPicPr>
        <p:blipFill rotWithShape="1">
          <a:blip r:embed="rId12">
            <a:alphaModFix/>
          </a:blip>
          <a:srcRect/>
          <a:stretch/>
        </p:blipFill>
        <p:spPr>
          <a:xfrm>
            <a:off x="1370843" y="7007532"/>
            <a:ext cx="3619633" cy="2532688"/>
          </a:xfrm>
          <a:prstGeom prst="rect">
            <a:avLst/>
          </a:prstGeom>
          <a:noFill/>
          <a:ln>
            <a:noFill/>
          </a:ln>
        </p:spPr>
      </p:pic>
      <p:pic>
        <p:nvPicPr>
          <p:cNvPr id="665" name="Google Shape;665;p21"/>
          <p:cNvPicPr preferRelativeResize="0"/>
          <p:nvPr/>
        </p:nvPicPr>
        <p:blipFill rotWithShape="1">
          <a:blip r:embed="rId13">
            <a:alphaModFix/>
          </a:blip>
          <a:srcRect/>
          <a:stretch/>
        </p:blipFill>
        <p:spPr>
          <a:xfrm>
            <a:off x="16505490" y="9541295"/>
            <a:ext cx="1514443" cy="496280"/>
          </a:xfrm>
          <a:prstGeom prst="rect">
            <a:avLst/>
          </a:prstGeom>
          <a:noFill/>
          <a:ln>
            <a:noFill/>
          </a:ln>
        </p:spPr>
      </p:pic>
      <p:sp>
        <p:nvSpPr>
          <p:cNvPr id="666" name="Google Shape;666;p21"/>
          <p:cNvSpPr txBox="1"/>
          <p:nvPr/>
        </p:nvSpPr>
        <p:spPr>
          <a:xfrm>
            <a:off x="1129353" y="2440899"/>
            <a:ext cx="5416029"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b="1">
                <a:solidFill>
                  <a:srgbClr val="FFFFFF"/>
                </a:solidFill>
              </a:rPr>
              <a:t>RoBERTa</a:t>
            </a:r>
            <a:endParaRPr sz="6000" b="1">
              <a:solidFill>
                <a:schemeClr val="dk1"/>
              </a:solidFill>
              <a:latin typeface="Calibri"/>
              <a:ea typeface="Calibri"/>
              <a:cs typeface="Calibri"/>
              <a:sym typeface="Calibri"/>
            </a:endParaRPr>
          </a:p>
        </p:txBody>
      </p:sp>
      <p:pic>
        <p:nvPicPr>
          <p:cNvPr id="667" name="Google Shape;667;p21"/>
          <p:cNvPicPr preferRelativeResize="0"/>
          <p:nvPr/>
        </p:nvPicPr>
        <p:blipFill rotWithShape="1">
          <a:blip r:embed="rId8">
            <a:alphaModFix/>
          </a:blip>
          <a:srcRect/>
          <a:stretch/>
        </p:blipFill>
        <p:spPr>
          <a:xfrm>
            <a:off x="14548994" y="3583756"/>
            <a:ext cx="1580549" cy="457777"/>
          </a:xfrm>
          <a:prstGeom prst="rect">
            <a:avLst/>
          </a:prstGeom>
          <a:noFill/>
          <a:ln>
            <a:noFill/>
          </a:ln>
        </p:spPr>
      </p:pic>
      <p:sp>
        <p:nvSpPr>
          <p:cNvPr id="668" name="Google Shape;668;p21"/>
          <p:cNvSpPr txBox="1"/>
          <p:nvPr/>
        </p:nvSpPr>
        <p:spPr>
          <a:xfrm>
            <a:off x="14393857" y="3625812"/>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#NLU</a:t>
            </a:r>
            <a:endParaRPr sz="1800">
              <a:solidFill>
                <a:schemeClr val="dk1"/>
              </a:solidFill>
              <a:latin typeface="Calibri"/>
              <a:ea typeface="Calibri"/>
              <a:cs typeface="Calibri"/>
              <a:sym typeface="Calibri"/>
            </a:endParaRPr>
          </a:p>
        </p:txBody>
      </p:sp>
      <p:pic>
        <p:nvPicPr>
          <p:cNvPr id="669" name="Google Shape;669;p21"/>
          <p:cNvPicPr preferRelativeResize="0"/>
          <p:nvPr/>
        </p:nvPicPr>
        <p:blipFill rotWithShape="1">
          <a:blip r:embed="rId10">
            <a:alphaModFix/>
          </a:blip>
          <a:srcRect/>
          <a:stretch/>
        </p:blipFill>
        <p:spPr>
          <a:xfrm>
            <a:off x="12805756" y="8947731"/>
            <a:ext cx="2998189" cy="457777"/>
          </a:xfrm>
          <a:prstGeom prst="rect">
            <a:avLst/>
          </a:prstGeom>
          <a:noFill/>
          <a:ln>
            <a:noFill/>
          </a:ln>
        </p:spPr>
      </p:pic>
      <p:sp>
        <p:nvSpPr>
          <p:cNvPr id="670" name="Google Shape;670;p21"/>
          <p:cNvSpPr txBox="1"/>
          <p:nvPr/>
        </p:nvSpPr>
        <p:spPr>
          <a:xfrm>
            <a:off x="8676280" y="9007342"/>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RoBERTa</a:t>
            </a:r>
            <a:endParaRPr sz="1800">
              <a:solidFill>
                <a:schemeClr val="dk1"/>
              </a:solidFill>
              <a:latin typeface="Calibri"/>
              <a:ea typeface="Calibri"/>
              <a:cs typeface="Calibri"/>
              <a:sym typeface="Calibri"/>
            </a:endParaRPr>
          </a:p>
        </p:txBody>
      </p:sp>
      <p:sp>
        <p:nvSpPr>
          <p:cNvPr id="671" name="Google Shape;671;p21"/>
          <p:cNvSpPr txBox="1"/>
          <p:nvPr/>
        </p:nvSpPr>
        <p:spPr>
          <a:xfrm>
            <a:off x="13425256" y="9011839"/>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About RoBERTa</a:t>
            </a:r>
            <a:endParaRPr sz="1800">
              <a:solidFill>
                <a:schemeClr val="dk1"/>
              </a:solidFill>
              <a:latin typeface="Calibri"/>
              <a:ea typeface="Calibri"/>
              <a:cs typeface="Calibri"/>
              <a:sym typeface="Calibri"/>
            </a:endParaRPr>
          </a:p>
        </p:txBody>
      </p:sp>
      <p:pic>
        <p:nvPicPr>
          <p:cNvPr id="672" name="Google Shape;672;p21" descr="텍스트, 스크린샷, 폰트, 번호이(가) 표시된 사진&#10;&#10;자동 생성된 설명"/>
          <p:cNvPicPr preferRelativeResize="0"/>
          <p:nvPr/>
        </p:nvPicPr>
        <p:blipFill rotWithShape="1">
          <a:blip r:embed="rId14">
            <a:alphaModFix/>
          </a:blip>
          <a:srcRect/>
          <a:stretch/>
        </p:blipFill>
        <p:spPr>
          <a:xfrm>
            <a:off x="7802970" y="5344839"/>
            <a:ext cx="3487567" cy="3331019"/>
          </a:xfrm>
          <a:prstGeom prst="rect">
            <a:avLst/>
          </a:prstGeom>
          <a:noFill/>
          <a:ln>
            <a:noFill/>
          </a:ln>
        </p:spPr>
      </p:pic>
      <p:pic>
        <p:nvPicPr>
          <p:cNvPr id="673" name="Google Shape;673;p21"/>
          <p:cNvPicPr preferRelativeResize="0"/>
          <p:nvPr/>
        </p:nvPicPr>
        <p:blipFill rotWithShape="1">
          <a:blip r:embed="rId10">
            <a:alphaModFix/>
          </a:blip>
          <a:srcRect/>
          <a:stretch/>
        </p:blipFill>
        <p:spPr>
          <a:xfrm>
            <a:off x="12783285" y="5406939"/>
            <a:ext cx="2998189" cy="457777"/>
          </a:xfrm>
          <a:prstGeom prst="rect">
            <a:avLst/>
          </a:prstGeom>
          <a:noFill/>
          <a:ln>
            <a:noFill/>
          </a:ln>
        </p:spPr>
      </p:pic>
      <p:pic>
        <p:nvPicPr>
          <p:cNvPr id="674" name="Google Shape;674;p21"/>
          <p:cNvPicPr preferRelativeResize="0"/>
          <p:nvPr/>
        </p:nvPicPr>
        <p:blipFill rotWithShape="1">
          <a:blip r:embed="rId10">
            <a:alphaModFix/>
          </a:blip>
          <a:srcRect/>
          <a:stretch/>
        </p:blipFill>
        <p:spPr>
          <a:xfrm>
            <a:off x="12778829" y="6177862"/>
            <a:ext cx="2998189" cy="457777"/>
          </a:xfrm>
          <a:prstGeom prst="rect">
            <a:avLst/>
          </a:prstGeom>
          <a:noFill/>
          <a:ln>
            <a:noFill/>
          </a:ln>
        </p:spPr>
      </p:pic>
      <p:pic>
        <p:nvPicPr>
          <p:cNvPr id="675" name="Google Shape;675;p21"/>
          <p:cNvPicPr preferRelativeResize="0"/>
          <p:nvPr/>
        </p:nvPicPr>
        <p:blipFill rotWithShape="1">
          <a:blip r:embed="rId10">
            <a:alphaModFix/>
          </a:blip>
          <a:srcRect/>
          <a:stretch/>
        </p:blipFill>
        <p:spPr>
          <a:xfrm>
            <a:off x="12778830" y="7761764"/>
            <a:ext cx="2998189" cy="457777"/>
          </a:xfrm>
          <a:prstGeom prst="rect">
            <a:avLst/>
          </a:prstGeom>
          <a:noFill/>
          <a:ln>
            <a:noFill/>
          </a:ln>
        </p:spPr>
      </p:pic>
      <p:pic>
        <p:nvPicPr>
          <p:cNvPr id="676" name="Google Shape;676;p21"/>
          <p:cNvPicPr preferRelativeResize="0"/>
          <p:nvPr/>
        </p:nvPicPr>
        <p:blipFill rotWithShape="1">
          <a:blip r:embed="rId10">
            <a:alphaModFix/>
          </a:blip>
          <a:srcRect/>
          <a:stretch/>
        </p:blipFill>
        <p:spPr>
          <a:xfrm>
            <a:off x="12778831" y="6958161"/>
            <a:ext cx="2998189" cy="457777"/>
          </a:xfrm>
          <a:prstGeom prst="rect">
            <a:avLst/>
          </a:prstGeom>
          <a:noFill/>
          <a:ln>
            <a:noFill/>
          </a:ln>
        </p:spPr>
      </p:pic>
      <p:sp>
        <p:nvSpPr>
          <p:cNvPr id="677" name="Google Shape;677;p21"/>
          <p:cNvSpPr txBox="1"/>
          <p:nvPr/>
        </p:nvSpPr>
        <p:spPr>
          <a:xfrm>
            <a:off x="13327413" y="5492275"/>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Transformer</a:t>
            </a:r>
            <a:endParaRPr sz="1800">
              <a:solidFill>
                <a:schemeClr val="dk1"/>
              </a:solidFill>
              <a:latin typeface="Calibri"/>
              <a:ea typeface="Calibri"/>
              <a:cs typeface="Calibri"/>
              <a:sym typeface="Calibri"/>
            </a:endParaRPr>
          </a:p>
        </p:txBody>
      </p:sp>
      <p:sp>
        <p:nvSpPr>
          <p:cNvPr id="678" name="Google Shape;678;p21"/>
          <p:cNvSpPr txBox="1"/>
          <p:nvPr/>
        </p:nvSpPr>
        <p:spPr>
          <a:xfrm>
            <a:off x="13327413" y="6237215"/>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BERT</a:t>
            </a:r>
            <a:endParaRPr sz="1800">
              <a:solidFill>
                <a:schemeClr val="dk1"/>
              </a:solidFill>
              <a:latin typeface="Calibri"/>
              <a:ea typeface="Calibri"/>
              <a:cs typeface="Calibri"/>
              <a:sym typeface="Calibri"/>
            </a:endParaRPr>
          </a:p>
        </p:txBody>
      </p:sp>
      <p:sp>
        <p:nvSpPr>
          <p:cNvPr id="679" name="Google Shape;679;p21"/>
          <p:cNvSpPr txBox="1"/>
          <p:nvPr/>
        </p:nvSpPr>
        <p:spPr>
          <a:xfrm>
            <a:off x="13327413" y="7022258"/>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Random Masking</a:t>
            </a:r>
            <a:endParaRPr sz="1800">
              <a:solidFill>
                <a:schemeClr val="dk1"/>
              </a:solidFill>
              <a:latin typeface="Calibri"/>
              <a:ea typeface="Calibri"/>
              <a:cs typeface="Calibri"/>
              <a:sym typeface="Calibri"/>
            </a:endParaRPr>
          </a:p>
        </p:txBody>
      </p:sp>
      <p:sp>
        <p:nvSpPr>
          <p:cNvPr id="680" name="Google Shape;680;p21"/>
          <p:cNvSpPr txBox="1"/>
          <p:nvPr/>
        </p:nvSpPr>
        <p:spPr>
          <a:xfrm>
            <a:off x="13327413" y="7827068"/>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Bidirectionality</a:t>
            </a:r>
            <a:endParaRPr sz="1800">
              <a:solidFill>
                <a:schemeClr val="dk1"/>
              </a:solidFill>
              <a:latin typeface="Calibri"/>
              <a:ea typeface="Calibri"/>
              <a:cs typeface="Calibri"/>
              <a:sym typeface="Calibri"/>
            </a:endParaRPr>
          </a:p>
        </p:txBody>
      </p:sp>
      <p:sp>
        <p:nvSpPr>
          <p:cNvPr id="681" name="Google Shape;681;p21"/>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682" name="Google Shape;682;p21"/>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687"/>
        <p:cNvGrpSpPr/>
        <p:nvPr/>
      </p:nvGrpSpPr>
      <p:grpSpPr>
        <a:xfrm>
          <a:off x="0" y="0"/>
          <a:ext cx="0" cy="0"/>
          <a:chOff x="0" y="0"/>
          <a:chExt cx="0" cy="0"/>
        </a:xfrm>
      </p:grpSpPr>
      <p:pic>
        <p:nvPicPr>
          <p:cNvPr id="688" name="Google Shape;688;p22"/>
          <p:cNvPicPr preferRelativeResize="0"/>
          <p:nvPr/>
        </p:nvPicPr>
        <p:blipFill rotWithShape="1">
          <a:blip r:embed="rId3">
            <a:alphaModFix/>
          </a:blip>
          <a:srcRect/>
          <a:stretch/>
        </p:blipFill>
        <p:spPr>
          <a:xfrm>
            <a:off x="0" y="0"/>
            <a:ext cx="6152381" cy="10285714"/>
          </a:xfrm>
          <a:prstGeom prst="rect">
            <a:avLst/>
          </a:prstGeom>
          <a:noFill/>
          <a:ln>
            <a:noFill/>
          </a:ln>
        </p:spPr>
      </p:pic>
      <p:pic>
        <p:nvPicPr>
          <p:cNvPr id="689" name="Google Shape;689;p22"/>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690" name="Google Shape;690;p22"/>
          <p:cNvSpPr txBox="1"/>
          <p:nvPr/>
        </p:nvSpPr>
        <p:spPr>
          <a:xfrm>
            <a:off x="1138748" y="1218983"/>
            <a:ext cx="54159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chemeClr val="lt1"/>
                </a:solidFill>
              </a:rPr>
              <a:t>Model</a:t>
            </a:r>
            <a:endParaRPr sz="1800" b="1">
              <a:solidFill>
                <a:schemeClr val="lt1"/>
              </a:solidFill>
              <a:latin typeface="Calibri"/>
              <a:ea typeface="Calibri"/>
              <a:cs typeface="Calibri"/>
              <a:sym typeface="Calibri"/>
            </a:endParaRPr>
          </a:p>
        </p:txBody>
      </p:sp>
      <p:pic>
        <p:nvPicPr>
          <p:cNvPr id="691" name="Google Shape;691;p22"/>
          <p:cNvPicPr preferRelativeResize="0"/>
          <p:nvPr/>
        </p:nvPicPr>
        <p:blipFill rotWithShape="1">
          <a:blip r:embed="rId5">
            <a:alphaModFix/>
          </a:blip>
          <a:srcRect/>
          <a:stretch/>
        </p:blipFill>
        <p:spPr>
          <a:xfrm>
            <a:off x="750768" y="1730877"/>
            <a:ext cx="238095" cy="238095"/>
          </a:xfrm>
          <a:prstGeom prst="rect">
            <a:avLst/>
          </a:prstGeom>
          <a:noFill/>
          <a:ln>
            <a:noFill/>
          </a:ln>
        </p:spPr>
      </p:pic>
      <p:pic>
        <p:nvPicPr>
          <p:cNvPr id="692" name="Google Shape;692;p22"/>
          <p:cNvPicPr preferRelativeResize="0"/>
          <p:nvPr/>
        </p:nvPicPr>
        <p:blipFill rotWithShape="1">
          <a:blip r:embed="rId6">
            <a:alphaModFix/>
          </a:blip>
          <a:srcRect/>
          <a:stretch/>
        </p:blipFill>
        <p:spPr>
          <a:xfrm>
            <a:off x="7600000" y="2136137"/>
            <a:ext cx="304762" cy="304762"/>
          </a:xfrm>
          <a:prstGeom prst="rect">
            <a:avLst/>
          </a:prstGeom>
          <a:noFill/>
          <a:ln>
            <a:noFill/>
          </a:ln>
        </p:spPr>
      </p:pic>
      <p:pic>
        <p:nvPicPr>
          <p:cNvPr id="693" name="Google Shape;693;p22"/>
          <p:cNvPicPr preferRelativeResize="0"/>
          <p:nvPr/>
        </p:nvPicPr>
        <p:blipFill rotWithShape="1">
          <a:blip r:embed="rId7">
            <a:alphaModFix/>
          </a:blip>
          <a:srcRect/>
          <a:stretch/>
        </p:blipFill>
        <p:spPr>
          <a:xfrm>
            <a:off x="7717126" y="2191386"/>
            <a:ext cx="108606" cy="175217"/>
          </a:xfrm>
          <a:prstGeom prst="rect">
            <a:avLst/>
          </a:prstGeom>
          <a:noFill/>
          <a:ln>
            <a:noFill/>
          </a:ln>
        </p:spPr>
      </p:pic>
      <p:sp>
        <p:nvSpPr>
          <p:cNvPr id="694" name="Google Shape;694;p22"/>
          <p:cNvSpPr txBox="1"/>
          <p:nvPr/>
        </p:nvSpPr>
        <p:spPr>
          <a:xfrm>
            <a:off x="8044098" y="2078994"/>
            <a:ext cx="13290933"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dirty="0">
                <a:solidFill>
                  <a:schemeClr val="lt1"/>
                </a:solidFill>
                <a:latin typeface="Arial"/>
                <a:ea typeface="Arial"/>
                <a:cs typeface="Arial"/>
                <a:sym typeface="Arial"/>
              </a:rPr>
              <a:t>RNN(Recurrent Neural Network)?</a:t>
            </a:r>
            <a:endParaRPr sz="1800" b="1" dirty="0">
              <a:solidFill>
                <a:schemeClr val="lt1"/>
              </a:solidFill>
              <a:latin typeface="Calibri"/>
              <a:ea typeface="Calibri"/>
              <a:cs typeface="Calibri"/>
              <a:sym typeface="Calibri"/>
            </a:endParaRPr>
          </a:p>
        </p:txBody>
      </p:sp>
      <p:sp>
        <p:nvSpPr>
          <p:cNvPr id="695" name="Google Shape;695;p22"/>
          <p:cNvSpPr txBox="1"/>
          <p:nvPr/>
        </p:nvSpPr>
        <p:spPr>
          <a:xfrm>
            <a:off x="6621236" y="2655318"/>
            <a:ext cx="13928509" cy="33855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rgbClr val="305392"/>
                </a:solidFill>
                <a:latin typeface="Arial"/>
                <a:ea typeface="Arial"/>
                <a:cs typeface="Arial"/>
                <a:sym typeface="Arial"/>
              </a:rPr>
              <a:t>RNN은 Sequence data를 처리하는데 특화된 Neural Network Structure. 이전 단계의 출력을 현재 단계의 입력으로 사용한다</a:t>
            </a:r>
            <a:endParaRPr sz="1800">
              <a:solidFill>
                <a:schemeClr val="dk1"/>
              </a:solidFill>
              <a:latin typeface="Calibri"/>
              <a:ea typeface="Calibri"/>
              <a:cs typeface="Calibri"/>
              <a:sym typeface="Calibri"/>
            </a:endParaRPr>
          </a:p>
        </p:txBody>
      </p:sp>
      <p:pic>
        <p:nvPicPr>
          <p:cNvPr id="696" name="Google Shape;696;p22"/>
          <p:cNvPicPr preferRelativeResize="0"/>
          <p:nvPr/>
        </p:nvPicPr>
        <p:blipFill rotWithShape="1">
          <a:blip r:embed="rId8">
            <a:alphaModFix/>
          </a:blip>
          <a:srcRect/>
          <a:stretch/>
        </p:blipFill>
        <p:spPr>
          <a:xfrm>
            <a:off x="6879682" y="3589463"/>
            <a:ext cx="2668422" cy="457777"/>
          </a:xfrm>
          <a:prstGeom prst="rect">
            <a:avLst/>
          </a:prstGeom>
          <a:noFill/>
          <a:ln>
            <a:noFill/>
          </a:ln>
        </p:spPr>
      </p:pic>
      <p:sp>
        <p:nvSpPr>
          <p:cNvPr id="697" name="Google Shape;697;p22"/>
          <p:cNvSpPr txBox="1"/>
          <p:nvPr/>
        </p:nvSpPr>
        <p:spPr>
          <a:xfrm>
            <a:off x="6589161" y="3635774"/>
            <a:ext cx="329319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#Recurrent Structure</a:t>
            </a:r>
            <a:endParaRPr sz="1800">
              <a:solidFill>
                <a:schemeClr val="dk1"/>
              </a:solidFill>
              <a:latin typeface="Calibri"/>
              <a:ea typeface="Calibri"/>
              <a:cs typeface="Calibri"/>
              <a:sym typeface="Calibri"/>
            </a:endParaRPr>
          </a:p>
        </p:txBody>
      </p:sp>
      <p:pic>
        <p:nvPicPr>
          <p:cNvPr id="698" name="Google Shape;698;p22"/>
          <p:cNvPicPr preferRelativeResize="0"/>
          <p:nvPr/>
        </p:nvPicPr>
        <p:blipFill rotWithShape="1">
          <a:blip r:embed="rId8">
            <a:alphaModFix/>
          </a:blip>
          <a:srcRect/>
          <a:stretch/>
        </p:blipFill>
        <p:spPr>
          <a:xfrm>
            <a:off x="9812673" y="3583136"/>
            <a:ext cx="2497365" cy="457777"/>
          </a:xfrm>
          <a:prstGeom prst="rect">
            <a:avLst/>
          </a:prstGeom>
          <a:noFill/>
          <a:ln>
            <a:noFill/>
          </a:ln>
        </p:spPr>
      </p:pic>
      <p:sp>
        <p:nvSpPr>
          <p:cNvPr id="699" name="Google Shape;699;p22"/>
          <p:cNvSpPr txBox="1"/>
          <p:nvPr/>
        </p:nvSpPr>
        <p:spPr>
          <a:xfrm>
            <a:off x="9012509" y="3624574"/>
            <a:ext cx="390472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#Sequence data</a:t>
            </a:r>
            <a:endParaRPr sz="1800">
              <a:solidFill>
                <a:schemeClr val="dk1"/>
              </a:solidFill>
              <a:latin typeface="Calibri"/>
              <a:ea typeface="Calibri"/>
              <a:cs typeface="Calibri"/>
              <a:sym typeface="Calibri"/>
            </a:endParaRPr>
          </a:p>
        </p:txBody>
      </p:sp>
      <p:pic>
        <p:nvPicPr>
          <p:cNvPr id="700" name="Google Shape;700;p22"/>
          <p:cNvPicPr preferRelativeResize="0"/>
          <p:nvPr/>
        </p:nvPicPr>
        <p:blipFill rotWithShape="1">
          <a:blip r:embed="rId8">
            <a:alphaModFix/>
          </a:blip>
          <a:srcRect/>
          <a:stretch/>
        </p:blipFill>
        <p:spPr>
          <a:xfrm>
            <a:off x="12623457" y="3583136"/>
            <a:ext cx="1580549" cy="457777"/>
          </a:xfrm>
          <a:prstGeom prst="rect">
            <a:avLst/>
          </a:prstGeom>
          <a:noFill/>
          <a:ln>
            <a:noFill/>
          </a:ln>
        </p:spPr>
      </p:pic>
      <p:sp>
        <p:nvSpPr>
          <p:cNvPr id="701" name="Google Shape;701;p22"/>
          <p:cNvSpPr txBox="1"/>
          <p:nvPr/>
        </p:nvSpPr>
        <p:spPr>
          <a:xfrm>
            <a:off x="12463221" y="3625812"/>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#NLP</a:t>
            </a:r>
            <a:endParaRPr sz="1800">
              <a:solidFill>
                <a:schemeClr val="dk1"/>
              </a:solidFill>
              <a:latin typeface="Calibri"/>
              <a:ea typeface="Calibri"/>
              <a:cs typeface="Calibri"/>
              <a:sym typeface="Calibri"/>
            </a:endParaRPr>
          </a:p>
        </p:txBody>
      </p:sp>
      <p:pic>
        <p:nvPicPr>
          <p:cNvPr id="702" name="Google Shape;702;p22"/>
          <p:cNvPicPr preferRelativeResize="0"/>
          <p:nvPr/>
        </p:nvPicPr>
        <p:blipFill rotWithShape="1">
          <a:blip r:embed="rId8">
            <a:alphaModFix/>
          </a:blip>
          <a:srcRect/>
          <a:stretch/>
        </p:blipFill>
        <p:spPr>
          <a:xfrm>
            <a:off x="14511180" y="3583137"/>
            <a:ext cx="1580549" cy="457777"/>
          </a:xfrm>
          <a:prstGeom prst="rect">
            <a:avLst/>
          </a:prstGeom>
          <a:noFill/>
          <a:ln>
            <a:noFill/>
          </a:ln>
        </p:spPr>
      </p:pic>
      <p:sp>
        <p:nvSpPr>
          <p:cNvPr id="703" name="Google Shape;703;p22"/>
          <p:cNvSpPr txBox="1"/>
          <p:nvPr/>
        </p:nvSpPr>
        <p:spPr>
          <a:xfrm>
            <a:off x="14338000" y="3621309"/>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#LLM</a:t>
            </a:r>
            <a:endParaRPr sz="1800">
              <a:solidFill>
                <a:schemeClr val="dk1"/>
              </a:solidFill>
              <a:latin typeface="Calibri"/>
              <a:ea typeface="Calibri"/>
              <a:cs typeface="Calibri"/>
              <a:sym typeface="Calibri"/>
            </a:endParaRPr>
          </a:p>
        </p:txBody>
      </p:sp>
      <p:pic>
        <p:nvPicPr>
          <p:cNvPr id="704" name="Google Shape;704;p22"/>
          <p:cNvPicPr preferRelativeResize="0"/>
          <p:nvPr/>
        </p:nvPicPr>
        <p:blipFill rotWithShape="1">
          <a:blip r:embed="rId9">
            <a:alphaModFix/>
          </a:blip>
          <a:srcRect/>
          <a:stretch/>
        </p:blipFill>
        <p:spPr>
          <a:xfrm>
            <a:off x="7600000" y="4986433"/>
            <a:ext cx="4053580" cy="4166299"/>
          </a:xfrm>
          <a:prstGeom prst="rect">
            <a:avLst/>
          </a:prstGeom>
          <a:noFill/>
          <a:ln>
            <a:noFill/>
          </a:ln>
        </p:spPr>
      </p:pic>
      <p:pic>
        <p:nvPicPr>
          <p:cNvPr id="705" name="Google Shape;705;p22"/>
          <p:cNvPicPr preferRelativeResize="0"/>
          <p:nvPr/>
        </p:nvPicPr>
        <p:blipFill rotWithShape="1">
          <a:blip r:embed="rId10">
            <a:alphaModFix/>
          </a:blip>
          <a:srcRect/>
          <a:stretch/>
        </p:blipFill>
        <p:spPr>
          <a:xfrm>
            <a:off x="8184186" y="8947731"/>
            <a:ext cx="2998189" cy="457777"/>
          </a:xfrm>
          <a:prstGeom prst="rect">
            <a:avLst/>
          </a:prstGeom>
          <a:noFill/>
          <a:ln>
            <a:noFill/>
          </a:ln>
        </p:spPr>
      </p:pic>
      <p:pic>
        <p:nvPicPr>
          <p:cNvPr id="706" name="Google Shape;706;p22"/>
          <p:cNvPicPr preferRelativeResize="0"/>
          <p:nvPr/>
        </p:nvPicPr>
        <p:blipFill rotWithShape="1">
          <a:blip r:embed="rId11">
            <a:alphaModFix/>
          </a:blip>
          <a:srcRect/>
          <a:stretch/>
        </p:blipFill>
        <p:spPr>
          <a:xfrm>
            <a:off x="11222075" y="4799165"/>
            <a:ext cx="612630" cy="612630"/>
          </a:xfrm>
          <a:prstGeom prst="rect">
            <a:avLst/>
          </a:prstGeom>
          <a:noFill/>
          <a:ln>
            <a:noFill/>
          </a:ln>
        </p:spPr>
      </p:pic>
      <p:sp>
        <p:nvSpPr>
          <p:cNvPr id="707" name="Google Shape;707;p22"/>
          <p:cNvSpPr txBox="1"/>
          <p:nvPr/>
        </p:nvSpPr>
        <p:spPr>
          <a:xfrm>
            <a:off x="11251811" y="4928981"/>
            <a:ext cx="553134" cy="41549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100">
                <a:solidFill>
                  <a:srgbClr val="FFFFFF"/>
                </a:solidFill>
                <a:latin typeface="Arial"/>
                <a:ea typeface="Arial"/>
                <a:cs typeface="Arial"/>
                <a:sym typeface="Arial"/>
              </a:rPr>
              <a:t>#1</a:t>
            </a:r>
            <a:endParaRPr sz="1800">
              <a:solidFill>
                <a:schemeClr val="dk1"/>
              </a:solidFill>
              <a:latin typeface="Calibri"/>
              <a:ea typeface="Calibri"/>
              <a:cs typeface="Calibri"/>
              <a:sym typeface="Calibri"/>
            </a:endParaRPr>
          </a:p>
        </p:txBody>
      </p:sp>
      <p:sp>
        <p:nvSpPr>
          <p:cNvPr id="708" name="Google Shape;708;p22"/>
          <p:cNvSpPr txBox="1"/>
          <p:nvPr/>
        </p:nvSpPr>
        <p:spPr>
          <a:xfrm>
            <a:off x="8371229" y="7671943"/>
            <a:ext cx="1825900" cy="42284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rgbClr val="FFFFFF"/>
                </a:solidFill>
                <a:latin typeface="Arial"/>
                <a:ea typeface="Arial"/>
                <a:cs typeface="Arial"/>
                <a:sym typeface="Arial"/>
              </a:rPr>
              <a:t>응답 2 (20%)</a:t>
            </a:r>
            <a:endParaRPr sz="1800">
              <a:solidFill>
                <a:schemeClr val="dk1"/>
              </a:solidFill>
              <a:latin typeface="Calibri"/>
              <a:ea typeface="Calibri"/>
              <a:cs typeface="Calibri"/>
              <a:sym typeface="Calibri"/>
            </a:endParaRPr>
          </a:p>
        </p:txBody>
      </p:sp>
      <p:pic>
        <p:nvPicPr>
          <p:cNvPr id="709" name="Google Shape;709;p22"/>
          <p:cNvPicPr preferRelativeResize="0"/>
          <p:nvPr/>
        </p:nvPicPr>
        <p:blipFill rotWithShape="1">
          <a:blip r:embed="rId9">
            <a:alphaModFix/>
          </a:blip>
          <a:srcRect/>
          <a:stretch/>
        </p:blipFill>
        <p:spPr>
          <a:xfrm>
            <a:off x="12261884" y="4986433"/>
            <a:ext cx="4053580" cy="4166299"/>
          </a:xfrm>
          <a:prstGeom prst="rect">
            <a:avLst/>
          </a:prstGeom>
          <a:noFill/>
          <a:ln>
            <a:noFill/>
          </a:ln>
        </p:spPr>
      </p:pic>
      <p:pic>
        <p:nvPicPr>
          <p:cNvPr id="710" name="Google Shape;710;p22"/>
          <p:cNvPicPr preferRelativeResize="0"/>
          <p:nvPr/>
        </p:nvPicPr>
        <p:blipFill rotWithShape="1">
          <a:blip r:embed="rId11">
            <a:alphaModFix/>
          </a:blip>
          <a:srcRect/>
          <a:stretch/>
        </p:blipFill>
        <p:spPr>
          <a:xfrm>
            <a:off x="15883959" y="4799165"/>
            <a:ext cx="612630" cy="612630"/>
          </a:xfrm>
          <a:prstGeom prst="rect">
            <a:avLst/>
          </a:prstGeom>
          <a:noFill/>
          <a:ln>
            <a:noFill/>
          </a:ln>
        </p:spPr>
      </p:pic>
      <p:sp>
        <p:nvSpPr>
          <p:cNvPr id="711" name="Google Shape;711;p22"/>
          <p:cNvSpPr txBox="1"/>
          <p:nvPr/>
        </p:nvSpPr>
        <p:spPr>
          <a:xfrm>
            <a:off x="15913716" y="4928981"/>
            <a:ext cx="553134" cy="41549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100">
                <a:solidFill>
                  <a:srgbClr val="FFFFFF"/>
                </a:solidFill>
                <a:latin typeface="Arial"/>
                <a:ea typeface="Arial"/>
                <a:cs typeface="Arial"/>
                <a:sym typeface="Arial"/>
              </a:rPr>
              <a:t>#2</a:t>
            </a:r>
            <a:endParaRPr sz="1800">
              <a:solidFill>
                <a:schemeClr val="dk1"/>
              </a:solidFill>
              <a:latin typeface="Calibri"/>
              <a:ea typeface="Calibri"/>
              <a:cs typeface="Calibri"/>
              <a:sym typeface="Calibri"/>
            </a:endParaRPr>
          </a:p>
        </p:txBody>
      </p:sp>
      <p:sp>
        <p:nvSpPr>
          <p:cNvPr id="712" name="Google Shape;712;p22"/>
          <p:cNvSpPr txBox="1"/>
          <p:nvPr/>
        </p:nvSpPr>
        <p:spPr>
          <a:xfrm>
            <a:off x="14456345" y="8117276"/>
            <a:ext cx="1075243" cy="83045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응답 3</a:t>
            </a:r>
            <a:endParaRPr/>
          </a:p>
          <a:p>
            <a:pPr marL="0" marR="0" lvl="0" indent="0" algn="ctr" rtl="0">
              <a:spcBef>
                <a:spcPts val="0"/>
              </a:spcBef>
              <a:spcAft>
                <a:spcPts val="0"/>
              </a:spcAft>
              <a:buNone/>
            </a:pPr>
            <a:r>
              <a:rPr lang="en-US" sz="1600">
                <a:solidFill>
                  <a:srgbClr val="FFFFFF"/>
                </a:solidFill>
                <a:latin typeface="Arial"/>
                <a:ea typeface="Arial"/>
                <a:cs typeface="Arial"/>
                <a:sym typeface="Arial"/>
              </a:rPr>
              <a:t>(15%)</a:t>
            </a:r>
            <a:endParaRPr sz="1800">
              <a:solidFill>
                <a:schemeClr val="dk1"/>
              </a:solidFill>
              <a:latin typeface="Calibri"/>
              <a:ea typeface="Calibri"/>
              <a:cs typeface="Calibri"/>
              <a:sym typeface="Calibri"/>
            </a:endParaRPr>
          </a:p>
        </p:txBody>
      </p:sp>
      <p:pic>
        <p:nvPicPr>
          <p:cNvPr id="713" name="Google Shape;713;p22"/>
          <p:cNvPicPr preferRelativeResize="0"/>
          <p:nvPr/>
        </p:nvPicPr>
        <p:blipFill rotWithShape="1">
          <a:blip r:embed="rId12">
            <a:alphaModFix/>
          </a:blip>
          <a:srcRect/>
          <a:stretch/>
        </p:blipFill>
        <p:spPr>
          <a:xfrm>
            <a:off x="1370843" y="7007532"/>
            <a:ext cx="3619633" cy="2532688"/>
          </a:xfrm>
          <a:prstGeom prst="rect">
            <a:avLst/>
          </a:prstGeom>
          <a:noFill/>
          <a:ln>
            <a:noFill/>
          </a:ln>
        </p:spPr>
      </p:pic>
      <p:pic>
        <p:nvPicPr>
          <p:cNvPr id="714" name="Google Shape;714;p22"/>
          <p:cNvPicPr preferRelativeResize="0"/>
          <p:nvPr/>
        </p:nvPicPr>
        <p:blipFill rotWithShape="1">
          <a:blip r:embed="rId13">
            <a:alphaModFix/>
          </a:blip>
          <a:srcRect/>
          <a:stretch/>
        </p:blipFill>
        <p:spPr>
          <a:xfrm>
            <a:off x="16505490" y="9541295"/>
            <a:ext cx="1514443" cy="496280"/>
          </a:xfrm>
          <a:prstGeom prst="rect">
            <a:avLst/>
          </a:prstGeom>
          <a:noFill/>
          <a:ln>
            <a:noFill/>
          </a:ln>
        </p:spPr>
      </p:pic>
      <p:sp>
        <p:nvSpPr>
          <p:cNvPr id="715" name="Google Shape;715;p22"/>
          <p:cNvSpPr txBox="1"/>
          <p:nvPr/>
        </p:nvSpPr>
        <p:spPr>
          <a:xfrm>
            <a:off x="1129353" y="2440899"/>
            <a:ext cx="5416029"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b="1">
                <a:solidFill>
                  <a:schemeClr val="lt1"/>
                </a:solidFill>
              </a:rPr>
              <a:t>RNN</a:t>
            </a:r>
            <a:endParaRPr sz="6000" b="1">
              <a:solidFill>
                <a:schemeClr val="lt1"/>
              </a:solidFill>
              <a:latin typeface="Calibri"/>
              <a:ea typeface="Calibri"/>
              <a:cs typeface="Calibri"/>
              <a:sym typeface="Calibri"/>
            </a:endParaRPr>
          </a:p>
        </p:txBody>
      </p:sp>
      <p:pic>
        <p:nvPicPr>
          <p:cNvPr id="716" name="Google Shape;716;p22"/>
          <p:cNvPicPr preferRelativeResize="0"/>
          <p:nvPr/>
        </p:nvPicPr>
        <p:blipFill rotWithShape="1">
          <a:blip r:embed="rId8">
            <a:alphaModFix/>
          </a:blip>
          <a:srcRect/>
          <a:stretch/>
        </p:blipFill>
        <p:spPr>
          <a:xfrm>
            <a:off x="14548994" y="3583756"/>
            <a:ext cx="1580549" cy="457777"/>
          </a:xfrm>
          <a:prstGeom prst="rect">
            <a:avLst/>
          </a:prstGeom>
          <a:noFill/>
          <a:ln>
            <a:noFill/>
          </a:ln>
        </p:spPr>
      </p:pic>
      <p:sp>
        <p:nvSpPr>
          <p:cNvPr id="717" name="Google Shape;717;p22"/>
          <p:cNvSpPr txBox="1"/>
          <p:nvPr/>
        </p:nvSpPr>
        <p:spPr>
          <a:xfrm>
            <a:off x="14393857" y="3625812"/>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#Time Step</a:t>
            </a:r>
            <a:endParaRPr sz="1800">
              <a:solidFill>
                <a:schemeClr val="dk1"/>
              </a:solidFill>
              <a:latin typeface="Calibri"/>
              <a:ea typeface="Calibri"/>
              <a:cs typeface="Calibri"/>
              <a:sym typeface="Calibri"/>
            </a:endParaRPr>
          </a:p>
        </p:txBody>
      </p:sp>
      <p:pic>
        <p:nvPicPr>
          <p:cNvPr id="718" name="Google Shape;718;p22"/>
          <p:cNvPicPr preferRelativeResize="0"/>
          <p:nvPr/>
        </p:nvPicPr>
        <p:blipFill rotWithShape="1">
          <a:blip r:embed="rId10">
            <a:alphaModFix/>
          </a:blip>
          <a:srcRect/>
          <a:stretch/>
        </p:blipFill>
        <p:spPr>
          <a:xfrm>
            <a:off x="12805756" y="8947731"/>
            <a:ext cx="2998189" cy="457777"/>
          </a:xfrm>
          <a:prstGeom prst="rect">
            <a:avLst/>
          </a:prstGeom>
          <a:noFill/>
          <a:ln>
            <a:noFill/>
          </a:ln>
        </p:spPr>
      </p:pic>
      <p:sp>
        <p:nvSpPr>
          <p:cNvPr id="719" name="Google Shape;719;p22"/>
          <p:cNvSpPr txBox="1"/>
          <p:nvPr/>
        </p:nvSpPr>
        <p:spPr>
          <a:xfrm>
            <a:off x="8676280" y="9007342"/>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RNN</a:t>
            </a:r>
            <a:endParaRPr sz="1800">
              <a:solidFill>
                <a:schemeClr val="dk1"/>
              </a:solidFill>
              <a:latin typeface="Calibri"/>
              <a:ea typeface="Calibri"/>
              <a:cs typeface="Calibri"/>
              <a:sym typeface="Calibri"/>
            </a:endParaRPr>
          </a:p>
        </p:txBody>
      </p:sp>
      <p:sp>
        <p:nvSpPr>
          <p:cNvPr id="720" name="Google Shape;720;p22"/>
          <p:cNvSpPr txBox="1"/>
          <p:nvPr/>
        </p:nvSpPr>
        <p:spPr>
          <a:xfrm>
            <a:off x="12886593" y="9008996"/>
            <a:ext cx="3080234"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RNN’s  limitations</a:t>
            </a:r>
            <a:endParaRPr sz="1800">
              <a:solidFill>
                <a:schemeClr val="dk1"/>
              </a:solidFill>
              <a:latin typeface="Calibri"/>
              <a:ea typeface="Calibri"/>
              <a:cs typeface="Calibri"/>
              <a:sym typeface="Calibri"/>
            </a:endParaRPr>
          </a:p>
        </p:txBody>
      </p:sp>
      <p:pic>
        <p:nvPicPr>
          <p:cNvPr id="721" name="Google Shape;721;p22"/>
          <p:cNvPicPr preferRelativeResize="0"/>
          <p:nvPr/>
        </p:nvPicPr>
        <p:blipFill rotWithShape="1">
          <a:blip r:embed="rId10">
            <a:alphaModFix/>
          </a:blip>
          <a:srcRect/>
          <a:stretch/>
        </p:blipFill>
        <p:spPr>
          <a:xfrm>
            <a:off x="12778829" y="5221859"/>
            <a:ext cx="2998189" cy="457777"/>
          </a:xfrm>
          <a:prstGeom prst="rect">
            <a:avLst/>
          </a:prstGeom>
          <a:noFill/>
          <a:ln>
            <a:noFill/>
          </a:ln>
        </p:spPr>
      </p:pic>
      <p:pic>
        <p:nvPicPr>
          <p:cNvPr id="722" name="Google Shape;722;p22"/>
          <p:cNvPicPr preferRelativeResize="0"/>
          <p:nvPr/>
        </p:nvPicPr>
        <p:blipFill rotWithShape="1">
          <a:blip r:embed="rId10">
            <a:alphaModFix/>
          </a:blip>
          <a:srcRect/>
          <a:stretch/>
        </p:blipFill>
        <p:spPr>
          <a:xfrm>
            <a:off x="12778829" y="5992190"/>
            <a:ext cx="2998189" cy="457777"/>
          </a:xfrm>
          <a:prstGeom prst="rect">
            <a:avLst/>
          </a:prstGeom>
          <a:noFill/>
          <a:ln>
            <a:noFill/>
          </a:ln>
        </p:spPr>
      </p:pic>
      <p:pic>
        <p:nvPicPr>
          <p:cNvPr id="723" name="Google Shape;723;p22"/>
          <p:cNvPicPr preferRelativeResize="0"/>
          <p:nvPr/>
        </p:nvPicPr>
        <p:blipFill rotWithShape="1">
          <a:blip r:embed="rId10">
            <a:alphaModFix/>
          </a:blip>
          <a:srcRect/>
          <a:stretch/>
        </p:blipFill>
        <p:spPr>
          <a:xfrm>
            <a:off x="12768915" y="8187308"/>
            <a:ext cx="2998189" cy="457777"/>
          </a:xfrm>
          <a:prstGeom prst="rect">
            <a:avLst/>
          </a:prstGeom>
          <a:noFill/>
          <a:ln>
            <a:noFill/>
          </a:ln>
        </p:spPr>
      </p:pic>
      <p:pic>
        <p:nvPicPr>
          <p:cNvPr id="724" name="Google Shape;724;p22"/>
          <p:cNvPicPr preferRelativeResize="0"/>
          <p:nvPr/>
        </p:nvPicPr>
        <p:blipFill rotWithShape="1">
          <a:blip r:embed="rId10">
            <a:alphaModFix/>
          </a:blip>
          <a:srcRect/>
          <a:stretch/>
        </p:blipFill>
        <p:spPr>
          <a:xfrm>
            <a:off x="12789579" y="6745173"/>
            <a:ext cx="2998189" cy="457777"/>
          </a:xfrm>
          <a:prstGeom prst="rect">
            <a:avLst/>
          </a:prstGeom>
          <a:noFill/>
          <a:ln>
            <a:noFill/>
          </a:ln>
        </p:spPr>
      </p:pic>
      <p:sp>
        <p:nvSpPr>
          <p:cNvPr id="725" name="Google Shape;725;p22"/>
          <p:cNvSpPr txBox="1"/>
          <p:nvPr/>
        </p:nvSpPr>
        <p:spPr>
          <a:xfrm>
            <a:off x="13011748" y="5281470"/>
            <a:ext cx="2649327"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Long-Term Dependency</a:t>
            </a:r>
            <a:endParaRPr sz="1800">
              <a:solidFill>
                <a:schemeClr val="dk1"/>
              </a:solidFill>
              <a:latin typeface="Calibri"/>
              <a:ea typeface="Calibri"/>
              <a:cs typeface="Calibri"/>
              <a:sym typeface="Calibri"/>
            </a:endParaRPr>
          </a:p>
        </p:txBody>
      </p:sp>
      <p:sp>
        <p:nvSpPr>
          <p:cNvPr id="726" name="Google Shape;726;p22"/>
          <p:cNvSpPr txBox="1"/>
          <p:nvPr/>
        </p:nvSpPr>
        <p:spPr>
          <a:xfrm>
            <a:off x="12559837" y="6046725"/>
            <a:ext cx="347806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Vanishing Gradient</a:t>
            </a:r>
            <a:endParaRPr sz="1800">
              <a:solidFill>
                <a:schemeClr val="dk1"/>
              </a:solidFill>
              <a:latin typeface="Calibri"/>
              <a:ea typeface="Calibri"/>
              <a:cs typeface="Calibri"/>
              <a:sym typeface="Calibri"/>
            </a:endParaRPr>
          </a:p>
        </p:txBody>
      </p:sp>
      <p:sp>
        <p:nvSpPr>
          <p:cNvPr id="727" name="Google Shape;727;p22"/>
          <p:cNvSpPr txBox="1"/>
          <p:nvPr/>
        </p:nvSpPr>
        <p:spPr>
          <a:xfrm>
            <a:off x="13348361" y="6788374"/>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Training Speed</a:t>
            </a:r>
            <a:endParaRPr sz="1800">
              <a:solidFill>
                <a:schemeClr val="dk1"/>
              </a:solidFill>
              <a:latin typeface="Calibri"/>
              <a:ea typeface="Calibri"/>
              <a:cs typeface="Calibri"/>
              <a:sym typeface="Calibri"/>
            </a:endParaRPr>
          </a:p>
        </p:txBody>
      </p:sp>
      <p:pic>
        <p:nvPicPr>
          <p:cNvPr id="728" name="Google Shape;728;p22" descr="폰트, 텍스트, 도표, 라인이(가) 표시된 사진&#10;&#10;자동 생성된 설명"/>
          <p:cNvPicPr preferRelativeResize="0"/>
          <p:nvPr/>
        </p:nvPicPr>
        <p:blipFill rotWithShape="1">
          <a:blip r:embed="rId14">
            <a:alphaModFix/>
          </a:blip>
          <a:srcRect/>
          <a:stretch/>
        </p:blipFill>
        <p:spPr>
          <a:xfrm>
            <a:off x="7626720" y="5770716"/>
            <a:ext cx="4000139" cy="2712423"/>
          </a:xfrm>
          <a:prstGeom prst="rect">
            <a:avLst/>
          </a:prstGeom>
          <a:noFill/>
          <a:ln>
            <a:noFill/>
          </a:ln>
        </p:spPr>
      </p:pic>
      <p:pic>
        <p:nvPicPr>
          <p:cNvPr id="729" name="Google Shape;729;p22"/>
          <p:cNvPicPr preferRelativeResize="0"/>
          <p:nvPr/>
        </p:nvPicPr>
        <p:blipFill rotWithShape="1">
          <a:blip r:embed="rId10">
            <a:alphaModFix/>
          </a:blip>
          <a:srcRect/>
          <a:stretch/>
        </p:blipFill>
        <p:spPr>
          <a:xfrm>
            <a:off x="12778829" y="7467546"/>
            <a:ext cx="2998189" cy="457777"/>
          </a:xfrm>
          <a:prstGeom prst="rect">
            <a:avLst/>
          </a:prstGeom>
          <a:noFill/>
          <a:ln>
            <a:noFill/>
          </a:ln>
        </p:spPr>
      </p:pic>
      <p:sp>
        <p:nvSpPr>
          <p:cNvPr id="730" name="Google Shape;730;p22"/>
          <p:cNvSpPr txBox="1"/>
          <p:nvPr/>
        </p:nvSpPr>
        <p:spPr>
          <a:xfrm>
            <a:off x="12633183" y="7514405"/>
            <a:ext cx="3425143"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Complex structure</a:t>
            </a:r>
            <a:endParaRPr sz="1800">
              <a:solidFill>
                <a:schemeClr val="dk1"/>
              </a:solidFill>
              <a:latin typeface="Calibri"/>
              <a:ea typeface="Calibri"/>
              <a:cs typeface="Calibri"/>
              <a:sym typeface="Calibri"/>
            </a:endParaRPr>
          </a:p>
        </p:txBody>
      </p:sp>
      <p:sp>
        <p:nvSpPr>
          <p:cNvPr id="731" name="Google Shape;731;p22"/>
          <p:cNvSpPr txBox="1"/>
          <p:nvPr/>
        </p:nvSpPr>
        <p:spPr>
          <a:xfrm>
            <a:off x="12324352" y="8236655"/>
            <a:ext cx="3949038"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Memory Limitations</a:t>
            </a:r>
            <a:endParaRPr sz="1800">
              <a:solidFill>
                <a:schemeClr val="dk1"/>
              </a:solidFill>
              <a:latin typeface="Calibri"/>
              <a:ea typeface="Calibri"/>
              <a:cs typeface="Calibri"/>
              <a:sym typeface="Calibri"/>
            </a:endParaRPr>
          </a:p>
        </p:txBody>
      </p:sp>
      <p:pic>
        <p:nvPicPr>
          <p:cNvPr id="732" name="Google Shape;732;p22"/>
          <p:cNvPicPr preferRelativeResize="0"/>
          <p:nvPr/>
        </p:nvPicPr>
        <p:blipFill rotWithShape="1">
          <a:blip r:embed="rId8">
            <a:alphaModFix/>
          </a:blip>
          <a:srcRect/>
          <a:stretch/>
        </p:blipFill>
        <p:spPr>
          <a:xfrm>
            <a:off x="16373014" y="3592834"/>
            <a:ext cx="1743867" cy="457777"/>
          </a:xfrm>
          <a:prstGeom prst="rect">
            <a:avLst/>
          </a:prstGeom>
          <a:noFill/>
          <a:ln>
            <a:noFill/>
          </a:ln>
        </p:spPr>
      </p:pic>
      <p:sp>
        <p:nvSpPr>
          <p:cNvPr id="733" name="Google Shape;733;p22"/>
          <p:cNvSpPr txBox="1"/>
          <p:nvPr/>
        </p:nvSpPr>
        <p:spPr>
          <a:xfrm>
            <a:off x="16196220" y="3642747"/>
            <a:ext cx="2097453"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#Feedforward</a:t>
            </a:r>
            <a:endParaRPr sz="1800">
              <a:solidFill>
                <a:schemeClr val="dk1"/>
              </a:solidFill>
              <a:latin typeface="Calibri"/>
              <a:ea typeface="Calibri"/>
              <a:cs typeface="Calibri"/>
              <a:sym typeface="Calibri"/>
            </a:endParaRPr>
          </a:p>
        </p:txBody>
      </p:sp>
      <p:sp>
        <p:nvSpPr>
          <p:cNvPr id="734" name="Google Shape;734;p22"/>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735" name="Google Shape;735;p22"/>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740"/>
        <p:cNvGrpSpPr/>
        <p:nvPr/>
      </p:nvGrpSpPr>
      <p:grpSpPr>
        <a:xfrm>
          <a:off x="0" y="0"/>
          <a:ext cx="0" cy="0"/>
          <a:chOff x="0" y="0"/>
          <a:chExt cx="0" cy="0"/>
        </a:xfrm>
      </p:grpSpPr>
      <p:pic>
        <p:nvPicPr>
          <p:cNvPr id="741" name="Google Shape;741;p23"/>
          <p:cNvPicPr preferRelativeResize="0"/>
          <p:nvPr/>
        </p:nvPicPr>
        <p:blipFill rotWithShape="1">
          <a:blip r:embed="rId3">
            <a:alphaModFix/>
          </a:blip>
          <a:srcRect/>
          <a:stretch/>
        </p:blipFill>
        <p:spPr>
          <a:xfrm>
            <a:off x="0" y="14748"/>
            <a:ext cx="6152381" cy="10285714"/>
          </a:xfrm>
          <a:prstGeom prst="rect">
            <a:avLst/>
          </a:prstGeom>
          <a:noFill/>
          <a:ln>
            <a:noFill/>
          </a:ln>
        </p:spPr>
      </p:pic>
      <p:pic>
        <p:nvPicPr>
          <p:cNvPr id="742" name="Google Shape;742;p23"/>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743" name="Google Shape;743;p23"/>
          <p:cNvSpPr txBox="1"/>
          <p:nvPr/>
        </p:nvSpPr>
        <p:spPr>
          <a:xfrm>
            <a:off x="1138748" y="1218983"/>
            <a:ext cx="54159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rgbClr val="FFFFFF"/>
                </a:solidFill>
              </a:rPr>
              <a:t>Model</a:t>
            </a:r>
            <a:endParaRPr sz="1800" b="1">
              <a:solidFill>
                <a:schemeClr val="dk1"/>
              </a:solidFill>
              <a:latin typeface="Calibri"/>
              <a:ea typeface="Calibri"/>
              <a:cs typeface="Calibri"/>
              <a:sym typeface="Calibri"/>
            </a:endParaRPr>
          </a:p>
        </p:txBody>
      </p:sp>
      <p:pic>
        <p:nvPicPr>
          <p:cNvPr id="744" name="Google Shape;744;p23"/>
          <p:cNvPicPr preferRelativeResize="0"/>
          <p:nvPr/>
        </p:nvPicPr>
        <p:blipFill rotWithShape="1">
          <a:blip r:embed="rId5">
            <a:alphaModFix/>
          </a:blip>
          <a:srcRect/>
          <a:stretch/>
        </p:blipFill>
        <p:spPr>
          <a:xfrm>
            <a:off x="750768" y="1730877"/>
            <a:ext cx="238095" cy="238095"/>
          </a:xfrm>
          <a:prstGeom prst="rect">
            <a:avLst/>
          </a:prstGeom>
          <a:noFill/>
          <a:ln>
            <a:noFill/>
          </a:ln>
        </p:spPr>
      </p:pic>
      <p:pic>
        <p:nvPicPr>
          <p:cNvPr id="745" name="Google Shape;745;p23"/>
          <p:cNvPicPr preferRelativeResize="0"/>
          <p:nvPr/>
        </p:nvPicPr>
        <p:blipFill rotWithShape="1">
          <a:blip r:embed="rId6">
            <a:alphaModFix/>
          </a:blip>
          <a:srcRect/>
          <a:stretch/>
        </p:blipFill>
        <p:spPr>
          <a:xfrm>
            <a:off x="7600000" y="2136137"/>
            <a:ext cx="304762" cy="304762"/>
          </a:xfrm>
          <a:prstGeom prst="rect">
            <a:avLst/>
          </a:prstGeom>
          <a:noFill/>
          <a:ln>
            <a:noFill/>
          </a:ln>
        </p:spPr>
      </p:pic>
      <p:pic>
        <p:nvPicPr>
          <p:cNvPr id="746" name="Google Shape;746;p23"/>
          <p:cNvPicPr preferRelativeResize="0"/>
          <p:nvPr/>
        </p:nvPicPr>
        <p:blipFill rotWithShape="1">
          <a:blip r:embed="rId7">
            <a:alphaModFix/>
          </a:blip>
          <a:srcRect/>
          <a:stretch/>
        </p:blipFill>
        <p:spPr>
          <a:xfrm>
            <a:off x="7717126" y="2191386"/>
            <a:ext cx="108606" cy="175217"/>
          </a:xfrm>
          <a:prstGeom prst="rect">
            <a:avLst/>
          </a:prstGeom>
          <a:noFill/>
          <a:ln>
            <a:noFill/>
          </a:ln>
        </p:spPr>
      </p:pic>
      <p:sp>
        <p:nvSpPr>
          <p:cNvPr id="747" name="Google Shape;747;p23"/>
          <p:cNvSpPr txBox="1"/>
          <p:nvPr/>
        </p:nvSpPr>
        <p:spPr>
          <a:xfrm>
            <a:off x="8044098" y="2078994"/>
            <a:ext cx="13290933"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Arial"/>
                <a:ea typeface="Arial"/>
                <a:cs typeface="Arial"/>
                <a:sym typeface="Arial"/>
              </a:rPr>
              <a:t>LSTM &amp; BILSTM?</a:t>
            </a:r>
            <a:endParaRPr sz="1800" b="1">
              <a:solidFill>
                <a:schemeClr val="lt1"/>
              </a:solidFill>
              <a:latin typeface="Calibri"/>
              <a:ea typeface="Calibri"/>
              <a:cs typeface="Calibri"/>
              <a:sym typeface="Calibri"/>
            </a:endParaRPr>
          </a:p>
        </p:txBody>
      </p:sp>
      <p:sp>
        <p:nvSpPr>
          <p:cNvPr id="748" name="Google Shape;748;p23"/>
          <p:cNvSpPr txBox="1"/>
          <p:nvPr/>
        </p:nvSpPr>
        <p:spPr>
          <a:xfrm>
            <a:off x="7619048" y="2702829"/>
            <a:ext cx="13928509" cy="33855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rgbClr val="305392"/>
                </a:solidFill>
                <a:latin typeface="Arial"/>
                <a:ea typeface="Arial"/>
                <a:cs typeface="Arial"/>
                <a:sym typeface="Arial"/>
              </a:rPr>
              <a:t>LSTM은 Sequence Data를 처리하기 위해 설계된 RNN이며, BILSTM은 LSTM를 양방향 구조로 변형한 모델.</a:t>
            </a:r>
            <a:endParaRPr sz="1800">
              <a:solidFill>
                <a:schemeClr val="dk1"/>
              </a:solidFill>
              <a:latin typeface="Calibri"/>
              <a:ea typeface="Calibri"/>
              <a:cs typeface="Calibri"/>
              <a:sym typeface="Calibri"/>
            </a:endParaRPr>
          </a:p>
        </p:txBody>
      </p:sp>
      <p:pic>
        <p:nvPicPr>
          <p:cNvPr id="749" name="Google Shape;749;p23"/>
          <p:cNvPicPr preferRelativeResize="0"/>
          <p:nvPr/>
        </p:nvPicPr>
        <p:blipFill rotWithShape="1">
          <a:blip r:embed="rId8">
            <a:alphaModFix/>
          </a:blip>
          <a:srcRect/>
          <a:stretch/>
        </p:blipFill>
        <p:spPr>
          <a:xfrm>
            <a:off x="6846598" y="3583756"/>
            <a:ext cx="2384838" cy="457777"/>
          </a:xfrm>
          <a:prstGeom prst="rect">
            <a:avLst/>
          </a:prstGeom>
          <a:noFill/>
          <a:ln>
            <a:noFill/>
          </a:ln>
        </p:spPr>
      </p:pic>
      <p:sp>
        <p:nvSpPr>
          <p:cNvPr id="750" name="Google Shape;750;p23"/>
          <p:cNvSpPr txBox="1"/>
          <p:nvPr/>
        </p:nvSpPr>
        <p:spPr>
          <a:xfrm>
            <a:off x="6567423" y="3634924"/>
            <a:ext cx="29880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#Recurrent Structure</a:t>
            </a:r>
            <a:endParaRPr sz="1800">
              <a:solidFill>
                <a:schemeClr val="dk1"/>
              </a:solidFill>
              <a:latin typeface="Calibri"/>
              <a:ea typeface="Calibri"/>
              <a:cs typeface="Calibri"/>
              <a:sym typeface="Calibri"/>
            </a:endParaRPr>
          </a:p>
        </p:txBody>
      </p:sp>
      <p:pic>
        <p:nvPicPr>
          <p:cNvPr id="751" name="Google Shape;751;p23"/>
          <p:cNvPicPr preferRelativeResize="0"/>
          <p:nvPr/>
        </p:nvPicPr>
        <p:blipFill rotWithShape="1">
          <a:blip r:embed="rId8">
            <a:alphaModFix/>
          </a:blip>
          <a:srcRect/>
          <a:stretch/>
        </p:blipFill>
        <p:spPr>
          <a:xfrm>
            <a:off x="9331740" y="3583756"/>
            <a:ext cx="2502966" cy="457777"/>
          </a:xfrm>
          <a:prstGeom prst="rect">
            <a:avLst/>
          </a:prstGeom>
          <a:noFill/>
          <a:ln>
            <a:noFill/>
          </a:ln>
        </p:spPr>
      </p:pic>
      <p:sp>
        <p:nvSpPr>
          <p:cNvPr id="752" name="Google Shape;752;p23"/>
          <p:cNvSpPr txBox="1"/>
          <p:nvPr/>
        </p:nvSpPr>
        <p:spPr>
          <a:xfrm>
            <a:off x="9217149" y="3640933"/>
            <a:ext cx="27897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#Vanishing Gradient</a:t>
            </a:r>
            <a:endParaRPr sz="1800">
              <a:solidFill>
                <a:schemeClr val="dk1"/>
              </a:solidFill>
              <a:latin typeface="Calibri"/>
              <a:ea typeface="Calibri"/>
              <a:cs typeface="Calibri"/>
              <a:sym typeface="Calibri"/>
            </a:endParaRPr>
          </a:p>
        </p:txBody>
      </p:sp>
      <p:pic>
        <p:nvPicPr>
          <p:cNvPr id="753" name="Google Shape;753;p23"/>
          <p:cNvPicPr preferRelativeResize="0"/>
          <p:nvPr/>
        </p:nvPicPr>
        <p:blipFill rotWithShape="1">
          <a:blip r:embed="rId8">
            <a:alphaModFix/>
          </a:blip>
          <a:srcRect/>
          <a:stretch/>
        </p:blipFill>
        <p:spPr>
          <a:xfrm>
            <a:off x="11933736" y="3575314"/>
            <a:ext cx="2775433" cy="457777"/>
          </a:xfrm>
          <a:prstGeom prst="rect">
            <a:avLst/>
          </a:prstGeom>
          <a:noFill/>
          <a:ln>
            <a:noFill/>
          </a:ln>
        </p:spPr>
      </p:pic>
      <p:sp>
        <p:nvSpPr>
          <p:cNvPr id="754" name="Google Shape;754;p23"/>
          <p:cNvSpPr txBox="1"/>
          <p:nvPr/>
        </p:nvSpPr>
        <p:spPr>
          <a:xfrm>
            <a:off x="11272696" y="3636203"/>
            <a:ext cx="405358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#Sequence Data</a:t>
            </a:r>
            <a:endParaRPr sz="1800">
              <a:solidFill>
                <a:schemeClr val="dk1"/>
              </a:solidFill>
              <a:latin typeface="Calibri"/>
              <a:ea typeface="Calibri"/>
              <a:cs typeface="Calibri"/>
              <a:sym typeface="Calibri"/>
            </a:endParaRPr>
          </a:p>
        </p:txBody>
      </p:sp>
      <p:pic>
        <p:nvPicPr>
          <p:cNvPr id="755" name="Google Shape;755;p23"/>
          <p:cNvPicPr preferRelativeResize="0"/>
          <p:nvPr/>
        </p:nvPicPr>
        <p:blipFill rotWithShape="1">
          <a:blip r:embed="rId8">
            <a:alphaModFix/>
          </a:blip>
          <a:srcRect/>
          <a:stretch/>
        </p:blipFill>
        <p:spPr>
          <a:xfrm>
            <a:off x="14879572" y="3575313"/>
            <a:ext cx="2908652" cy="457777"/>
          </a:xfrm>
          <a:prstGeom prst="rect">
            <a:avLst/>
          </a:prstGeom>
          <a:noFill/>
          <a:ln>
            <a:noFill/>
          </a:ln>
        </p:spPr>
      </p:pic>
      <p:sp>
        <p:nvSpPr>
          <p:cNvPr id="756" name="Google Shape;756;p23"/>
          <p:cNvSpPr txBox="1"/>
          <p:nvPr/>
        </p:nvSpPr>
        <p:spPr>
          <a:xfrm>
            <a:off x="14537006" y="3631473"/>
            <a:ext cx="3674287"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#Long-Term Dependency</a:t>
            </a:r>
            <a:endParaRPr sz="1800">
              <a:solidFill>
                <a:schemeClr val="dk1"/>
              </a:solidFill>
              <a:latin typeface="Calibri"/>
              <a:ea typeface="Calibri"/>
              <a:cs typeface="Calibri"/>
              <a:sym typeface="Calibri"/>
            </a:endParaRPr>
          </a:p>
        </p:txBody>
      </p:sp>
      <p:pic>
        <p:nvPicPr>
          <p:cNvPr id="757" name="Google Shape;757;p23"/>
          <p:cNvPicPr preferRelativeResize="0"/>
          <p:nvPr/>
        </p:nvPicPr>
        <p:blipFill rotWithShape="1">
          <a:blip r:embed="rId9">
            <a:alphaModFix/>
          </a:blip>
          <a:srcRect/>
          <a:stretch/>
        </p:blipFill>
        <p:spPr>
          <a:xfrm>
            <a:off x="7600000" y="4986433"/>
            <a:ext cx="4053580" cy="4166299"/>
          </a:xfrm>
          <a:prstGeom prst="rect">
            <a:avLst/>
          </a:prstGeom>
          <a:noFill/>
          <a:ln>
            <a:noFill/>
          </a:ln>
        </p:spPr>
      </p:pic>
      <p:pic>
        <p:nvPicPr>
          <p:cNvPr id="758" name="Google Shape;758;p23"/>
          <p:cNvPicPr preferRelativeResize="0"/>
          <p:nvPr/>
        </p:nvPicPr>
        <p:blipFill rotWithShape="1">
          <a:blip r:embed="rId10">
            <a:alphaModFix/>
          </a:blip>
          <a:srcRect/>
          <a:stretch/>
        </p:blipFill>
        <p:spPr>
          <a:xfrm>
            <a:off x="8184186" y="8947731"/>
            <a:ext cx="2998189" cy="457777"/>
          </a:xfrm>
          <a:prstGeom prst="rect">
            <a:avLst/>
          </a:prstGeom>
          <a:noFill/>
          <a:ln>
            <a:noFill/>
          </a:ln>
        </p:spPr>
      </p:pic>
      <p:pic>
        <p:nvPicPr>
          <p:cNvPr id="759" name="Google Shape;759;p23"/>
          <p:cNvPicPr preferRelativeResize="0"/>
          <p:nvPr/>
        </p:nvPicPr>
        <p:blipFill rotWithShape="1">
          <a:blip r:embed="rId11">
            <a:alphaModFix/>
          </a:blip>
          <a:srcRect/>
          <a:stretch/>
        </p:blipFill>
        <p:spPr>
          <a:xfrm>
            <a:off x="11222075" y="4799165"/>
            <a:ext cx="612630" cy="612630"/>
          </a:xfrm>
          <a:prstGeom prst="rect">
            <a:avLst/>
          </a:prstGeom>
          <a:noFill/>
          <a:ln>
            <a:noFill/>
          </a:ln>
        </p:spPr>
      </p:pic>
      <p:sp>
        <p:nvSpPr>
          <p:cNvPr id="760" name="Google Shape;760;p23"/>
          <p:cNvSpPr txBox="1"/>
          <p:nvPr/>
        </p:nvSpPr>
        <p:spPr>
          <a:xfrm>
            <a:off x="11251811" y="4928981"/>
            <a:ext cx="553134" cy="41549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100">
                <a:solidFill>
                  <a:srgbClr val="FFFFFF"/>
                </a:solidFill>
                <a:latin typeface="Arial"/>
                <a:ea typeface="Arial"/>
                <a:cs typeface="Arial"/>
                <a:sym typeface="Arial"/>
              </a:rPr>
              <a:t>#1</a:t>
            </a:r>
            <a:endParaRPr sz="1800">
              <a:solidFill>
                <a:schemeClr val="dk1"/>
              </a:solidFill>
              <a:latin typeface="Calibri"/>
              <a:ea typeface="Calibri"/>
              <a:cs typeface="Calibri"/>
              <a:sym typeface="Calibri"/>
            </a:endParaRPr>
          </a:p>
        </p:txBody>
      </p:sp>
      <p:sp>
        <p:nvSpPr>
          <p:cNvPr id="761" name="Google Shape;761;p23"/>
          <p:cNvSpPr txBox="1"/>
          <p:nvPr/>
        </p:nvSpPr>
        <p:spPr>
          <a:xfrm>
            <a:off x="8371229" y="7671943"/>
            <a:ext cx="1825900" cy="42284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rgbClr val="FFFFFF"/>
                </a:solidFill>
                <a:latin typeface="Arial"/>
                <a:ea typeface="Arial"/>
                <a:cs typeface="Arial"/>
                <a:sym typeface="Arial"/>
              </a:rPr>
              <a:t>응답 2 (20%)</a:t>
            </a:r>
            <a:endParaRPr sz="1800">
              <a:solidFill>
                <a:schemeClr val="dk1"/>
              </a:solidFill>
              <a:latin typeface="Calibri"/>
              <a:ea typeface="Calibri"/>
              <a:cs typeface="Calibri"/>
              <a:sym typeface="Calibri"/>
            </a:endParaRPr>
          </a:p>
        </p:txBody>
      </p:sp>
      <p:pic>
        <p:nvPicPr>
          <p:cNvPr id="762" name="Google Shape;762;p23"/>
          <p:cNvPicPr preferRelativeResize="0"/>
          <p:nvPr/>
        </p:nvPicPr>
        <p:blipFill rotWithShape="1">
          <a:blip r:embed="rId9">
            <a:alphaModFix/>
          </a:blip>
          <a:srcRect/>
          <a:stretch/>
        </p:blipFill>
        <p:spPr>
          <a:xfrm>
            <a:off x="12261884" y="4986433"/>
            <a:ext cx="4053580" cy="4166299"/>
          </a:xfrm>
          <a:prstGeom prst="rect">
            <a:avLst/>
          </a:prstGeom>
          <a:noFill/>
          <a:ln>
            <a:noFill/>
          </a:ln>
        </p:spPr>
      </p:pic>
      <p:pic>
        <p:nvPicPr>
          <p:cNvPr id="763" name="Google Shape;763;p23"/>
          <p:cNvPicPr preferRelativeResize="0"/>
          <p:nvPr/>
        </p:nvPicPr>
        <p:blipFill rotWithShape="1">
          <a:blip r:embed="rId11">
            <a:alphaModFix/>
          </a:blip>
          <a:srcRect/>
          <a:stretch/>
        </p:blipFill>
        <p:spPr>
          <a:xfrm>
            <a:off x="15883959" y="4799165"/>
            <a:ext cx="612630" cy="612630"/>
          </a:xfrm>
          <a:prstGeom prst="rect">
            <a:avLst/>
          </a:prstGeom>
          <a:noFill/>
          <a:ln>
            <a:noFill/>
          </a:ln>
        </p:spPr>
      </p:pic>
      <p:sp>
        <p:nvSpPr>
          <p:cNvPr id="764" name="Google Shape;764;p23"/>
          <p:cNvSpPr txBox="1"/>
          <p:nvPr/>
        </p:nvSpPr>
        <p:spPr>
          <a:xfrm>
            <a:off x="15913716" y="4928981"/>
            <a:ext cx="553134" cy="41549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100">
                <a:solidFill>
                  <a:srgbClr val="FFFFFF"/>
                </a:solidFill>
                <a:latin typeface="Arial"/>
                <a:ea typeface="Arial"/>
                <a:cs typeface="Arial"/>
                <a:sym typeface="Arial"/>
              </a:rPr>
              <a:t>#2</a:t>
            </a:r>
            <a:endParaRPr sz="1800">
              <a:solidFill>
                <a:schemeClr val="dk1"/>
              </a:solidFill>
              <a:latin typeface="Calibri"/>
              <a:ea typeface="Calibri"/>
              <a:cs typeface="Calibri"/>
              <a:sym typeface="Calibri"/>
            </a:endParaRPr>
          </a:p>
        </p:txBody>
      </p:sp>
      <p:pic>
        <p:nvPicPr>
          <p:cNvPr id="765" name="Google Shape;765;p23"/>
          <p:cNvPicPr preferRelativeResize="0"/>
          <p:nvPr/>
        </p:nvPicPr>
        <p:blipFill rotWithShape="1">
          <a:blip r:embed="rId12">
            <a:alphaModFix/>
          </a:blip>
          <a:srcRect/>
          <a:stretch/>
        </p:blipFill>
        <p:spPr>
          <a:xfrm>
            <a:off x="1370843" y="7007532"/>
            <a:ext cx="3619633" cy="2532688"/>
          </a:xfrm>
          <a:prstGeom prst="rect">
            <a:avLst/>
          </a:prstGeom>
          <a:noFill/>
          <a:ln>
            <a:noFill/>
          </a:ln>
        </p:spPr>
      </p:pic>
      <p:pic>
        <p:nvPicPr>
          <p:cNvPr id="766" name="Google Shape;766;p23"/>
          <p:cNvPicPr preferRelativeResize="0"/>
          <p:nvPr/>
        </p:nvPicPr>
        <p:blipFill rotWithShape="1">
          <a:blip r:embed="rId13">
            <a:alphaModFix/>
          </a:blip>
          <a:srcRect/>
          <a:stretch/>
        </p:blipFill>
        <p:spPr>
          <a:xfrm>
            <a:off x="16505490" y="9541295"/>
            <a:ext cx="1514443" cy="496280"/>
          </a:xfrm>
          <a:prstGeom prst="rect">
            <a:avLst/>
          </a:prstGeom>
          <a:noFill/>
          <a:ln>
            <a:noFill/>
          </a:ln>
        </p:spPr>
      </p:pic>
      <p:sp>
        <p:nvSpPr>
          <p:cNvPr id="767" name="Google Shape;767;p23"/>
          <p:cNvSpPr txBox="1"/>
          <p:nvPr/>
        </p:nvSpPr>
        <p:spPr>
          <a:xfrm>
            <a:off x="1218456" y="2459246"/>
            <a:ext cx="9276600" cy="1939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b="1">
                <a:solidFill>
                  <a:srgbClr val="FFFFFF"/>
                </a:solidFill>
              </a:rPr>
              <a:t>LSTM </a:t>
            </a:r>
            <a:endParaRPr sz="6000" b="1">
              <a:solidFill>
                <a:srgbClr val="FFFFFF"/>
              </a:solidFill>
            </a:endParaRPr>
          </a:p>
          <a:p>
            <a:pPr marL="0" marR="0" lvl="0" indent="0" algn="l" rtl="0">
              <a:spcBef>
                <a:spcPts val="0"/>
              </a:spcBef>
              <a:spcAft>
                <a:spcPts val="0"/>
              </a:spcAft>
              <a:buNone/>
            </a:pPr>
            <a:r>
              <a:rPr lang="en-US" sz="6000" b="1">
                <a:solidFill>
                  <a:srgbClr val="FFFFFF"/>
                </a:solidFill>
              </a:rPr>
              <a:t>&amp; BI-LSTM</a:t>
            </a:r>
            <a:endParaRPr sz="6000" b="1">
              <a:solidFill>
                <a:schemeClr val="dk1"/>
              </a:solidFill>
              <a:latin typeface="Calibri"/>
              <a:ea typeface="Calibri"/>
              <a:cs typeface="Calibri"/>
              <a:sym typeface="Calibri"/>
            </a:endParaRPr>
          </a:p>
        </p:txBody>
      </p:sp>
      <p:pic>
        <p:nvPicPr>
          <p:cNvPr id="768" name="Google Shape;768;p23"/>
          <p:cNvPicPr preferRelativeResize="0"/>
          <p:nvPr/>
        </p:nvPicPr>
        <p:blipFill rotWithShape="1">
          <a:blip r:embed="rId10">
            <a:alphaModFix/>
          </a:blip>
          <a:srcRect/>
          <a:stretch/>
        </p:blipFill>
        <p:spPr>
          <a:xfrm>
            <a:off x="12805756" y="8947731"/>
            <a:ext cx="2998189" cy="457777"/>
          </a:xfrm>
          <a:prstGeom prst="rect">
            <a:avLst/>
          </a:prstGeom>
          <a:noFill/>
          <a:ln>
            <a:noFill/>
          </a:ln>
        </p:spPr>
      </p:pic>
      <p:sp>
        <p:nvSpPr>
          <p:cNvPr id="769" name="Google Shape;769;p23"/>
          <p:cNvSpPr txBox="1"/>
          <p:nvPr/>
        </p:nvSpPr>
        <p:spPr>
          <a:xfrm>
            <a:off x="8676280" y="9007342"/>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RNN</a:t>
            </a:r>
            <a:endParaRPr sz="1800">
              <a:solidFill>
                <a:schemeClr val="dk1"/>
              </a:solidFill>
              <a:latin typeface="Calibri"/>
              <a:ea typeface="Calibri"/>
              <a:cs typeface="Calibri"/>
              <a:sym typeface="Calibri"/>
            </a:endParaRPr>
          </a:p>
        </p:txBody>
      </p:sp>
      <p:sp>
        <p:nvSpPr>
          <p:cNvPr id="770" name="Google Shape;770;p23"/>
          <p:cNvSpPr txBox="1"/>
          <p:nvPr/>
        </p:nvSpPr>
        <p:spPr>
          <a:xfrm>
            <a:off x="13425256" y="9011839"/>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BILSTM</a:t>
            </a:r>
            <a:endParaRPr sz="1800">
              <a:solidFill>
                <a:schemeClr val="dk1"/>
              </a:solidFill>
              <a:latin typeface="Calibri"/>
              <a:ea typeface="Calibri"/>
              <a:cs typeface="Calibri"/>
              <a:sym typeface="Calibri"/>
            </a:endParaRPr>
          </a:p>
        </p:txBody>
      </p:sp>
      <p:pic>
        <p:nvPicPr>
          <p:cNvPr id="771" name="Google Shape;771;p23" descr="텍스트, 도표, 라인, 스크린샷이(가) 표시된 사진&#10;&#10;자동 생성된 설명"/>
          <p:cNvPicPr preferRelativeResize="0"/>
          <p:nvPr/>
        </p:nvPicPr>
        <p:blipFill rotWithShape="1">
          <a:blip r:embed="rId14">
            <a:alphaModFix/>
          </a:blip>
          <a:srcRect/>
          <a:stretch/>
        </p:blipFill>
        <p:spPr>
          <a:xfrm>
            <a:off x="7802970" y="5693805"/>
            <a:ext cx="3612134" cy="2751554"/>
          </a:xfrm>
          <a:prstGeom prst="rect">
            <a:avLst/>
          </a:prstGeom>
          <a:noFill/>
          <a:ln>
            <a:noFill/>
          </a:ln>
        </p:spPr>
      </p:pic>
      <p:pic>
        <p:nvPicPr>
          <p:cNvPr id="772" name="Google Shape;772;p23" descr="텍스트, 도표, 폰트, 스크린샷이(가) 표시된 사진&#10;&#10;자동 생성된 설명"/>
          <p:cNvPicPr preferRelativeResize="0"/>
          <p:nvPr/>
        </p:nvPicPr>
        <p:blipFill rotWithShape="1">
          <a:blip r:embed="rId15">
            <a:alphaModFix/>
          </a:blip>
          <a:srcRect/>
          <a:stretch/>
        </p:blipFill>
        <p:spPr>
          <a:xfrm>
            <a:off x="12386940" y="5693805"/>
            <a:ext cx="3835819" cy="2871753"/>
          </a:xfrm>
          <a:prstGeom prst="rect">
            <a:avLst/>
          </a:prstGeom>
          <a:noFill/>
          <a:ln>
            <a:noFill/>
          </a:ln>
        </p:spPr>
      </p:pic>
      <p:sp>
        <p:nvSpPr>
          <p:cNvPr id="773" name="Google Shape;773;p23"/>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774" name="Google Shape;774;p23"/>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779"/>
        <p:cNvGrpSpPr/>
        <p:nvPr/>
      </p:nvGrpSpPr>
      <p:grpSpPr>
        <a:xfrm>
          <a:off x="0" y="0"/>
          <a:ext cx="0" cy="0"/>
          <a:chOff x="0" y="0"/>
          <a:chExt cx="0" cy="0"/>
        </a:xfrm>
      </p:grpSpPr>
      <p:pic>
        <p:nvPicPr>
          <p:cNvPr id="780" name="Google Shape;780;p24"/>
          <p:cNvPicPr preferRelativeResize="0"/>
          <p:nvPr/>
        </p:nvPicPr>
        <p:blipFill rotWithShape="1">
          <a:blip r:embed="rId3">
            <a:alphaModFix/>
          </a:blip>
          <a:srcRect/>
          <a:stretch/>
        </p:blipFill>
        <p:spPr>
          <a:xfrm>
            <a:off x="0" y="0"/>
            <a:ext cx="6152381" cy="10285714"/>
          </a:xfrm>
          <a:prstGeom prst="rect">
            <a:avLst/>
          </a:prstGeom>
          <a:noFill/>
          <a:ln>
            <a:noFill/>
          </a:ln>
        </p:spPr>
      </p:pic>
      <p:pic>
        <p:nvPicPr>
          <p:cNvPr id="781" name="Google Shape;781;p24"/>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782" name="Google Shape;782;p24"/>
          <p:cNvSpPr txBox="1"/>
          <p:nvPr/>
        </p:nvSpPr>
        <p:spPr>
          <a:xfrm>
            <a:off x="1138748" y="1218983"/>
            <a:ext cx="54159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rgbClr val="FFFFFF"/>
                </a:solidFill>
              </a:rPr>
              <a:t>Model</a:t>
            </a:r>
            <a:endParaRPr sz="1800" b="1">
              <a:solidFill>
                <a:schemeClr val="dk1"/>
              </a:solidFill>
              <a:latin typeface="Calibri"/>
              <a:ea typeface="Calibri"/>
              <a:cs typeface="Calibri"/>
              <a:sym typeface="Calibri"/>
            </a:endParaRPr>
          </a:p>
        </p:txBody>
      </p:sp>
      <p:pic>
        <p:nvPicPr>
          <p:cNvPr id="783" name="Google Shape;783;p24"/>
          <p:cNvPicPr preferRelativeResize="0"/>
          <p:nvPr/>
        </p:nvPicPr>
        <p:blipFill rotWithShape="1">
          <a:blip r:embed="rId5">
            <a:alphaModFix/>
          </a:blip>
          <a:srcRect/>
          <a:stretch/>
        </p:blipFill>
        <p:spPr>
          <a:xfrm>
            <a:off x="750768" y="1730877"/>
            <a:ext cx="238095" cy="238095"/>
          </a:xfrm>
          <a:prstGeom prst="rect">
            <a:avLst/>
          </a:prstGeom>
          <a:noFill/>
          <a:ln>
            <a:noFill/>
          </a:ln>
        </p:spPr>
      </p:pic>
      <p:pic>
        <p:nvPicPr>
          <p:cNvPr id="784" name="Google Shape;784;p24"/>
          <p:cNvPicPr preferRelativeResize="0"/>
          <p:nvPr/>
        </p:nvPicPr>
        <p:blipFill rotWithShape="1">
          <a:blip r:embed="rId6">
            <a:alphaModFix/>
          </a:blip>
          <a:srcRect/>
          <a:stretch/>
        </p:blipFill>
        <p:spPr>
          <a:xfrm>
            <a:off x="7600000" y="2136137"/>
            <a:ext cx="304762" cy="304762"/>
          </a:xfrm>
          <a:prstGeom prst="rect">
            <a:avLst/>
          </a:prstGeom>
          <a:noFill/>
          <a:ln>
            <a:noFill/>
          </a:ln>
        </p:spPr>
      </p:pic>
      <p:pic>
        <p:nvPicPr>
          <p:cNvPr id="785" name="Google Shape;785;p24"/>
          <p:cNvPicPr preferRelativeResize="0"/>
          <p:nvPr/>
        </p:nvPicPr>
        <p:blipFill rotWithShape="1">
          <a:blip r:embed="rId7">
            <a:alphaModFix/>
          </a:blip>
          <a:srcRect/>
          <a:stretch/>
        </p:blipFill>
        <p:spPr>
          <a:xfrm>
            <a:off x="7717126" y="2191386"/>
            <a:ext cx="108606" cy="175217"/>
          </a:xfrm>
          <a:prstGeom prst="rect">
            <a:avLst/>
          </a:prstGeom>
          <a:noFill/>
          <a:ln>
            <a:noFill/>
          </a:ln>
        </p:spPr>
      </p:pic>
      <p:sp>
        <p:nvSpPr>
          <p:cNvPr id="786" name="Google Shape;786;p24"/>
          <p:cNvSpPr txBox="1"/>
          <p:nvPr/>
        </p:nvSpPr>
        <p:spPr>
          <a:xfrm>
            <a:off x="8044098" y="2078994"/>
            <a:ext cx="13290933"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Arial"/>
                <a:ea typeface="Arial"/>
                <a:cs typeface="Arial"/>
                <a:sym typeface="Arial"/>
              </a:rPr>
              <a:t>Used Parameters</a:t>
            </a:r>
            <a:endParaRPr sz="1800" b="1">
              <a:solidFill>
                <a:schemeClr val="lt1"/>
              </a:solidFill>
              <a:latin typeface="Calibri"/>
              <a:ea typeface="Calibri"/>
              <a:cs typeface="Calibri"/>
              <a:sym typeface="Calibri"/>
            </a:endParaRPr>
          </a:p>
        </p:txBody>
      </p:sp>
      <p:sp>
        <p:nvSpPr>
          <p:cNvPr id="787" name="Google Shape;787;p24"/>
          <p:cNvSpPr txBox="1"/>
          <p:nvPr/>
        </p:nvSpPr>
        <p:spPr>
          <a:xfrm>
            <a:off x="7619048" y="2702829"/>
            <a:ext cx="13928509" cy="33855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a:solidFill>
                  <a:srgbClr val="305392"/>
                </a:solidFill>
                <a:latin typeface="Arial"/>
                <a:ea typeface="Arial"/>
                <a:cs typeface="Arial"/>
                <a:sym typeface="Arial"/>
              </a:rPr>
              <a:t>.</a:t>
            </a:r>
            <a:endParaRPr sz="1800">
              <a:solidFill>
                <a:schemeClr val="dk1"/>
              </a:solidFill>
              <a:latin typeface="Calibri"/>
              <a:ea typeface="Calibri"/>
              <a:cs typeface="Calibri"/>
              <a:sym typeface="Calibri"/>
            </a:endParaRPr>
          </a:p>
        </p:txBody>
      </p:sp>
      <p:pic>
        <p:nvPicPr>
          <p:cNvPr id="788" name="Google Shape;788;p24"/>
          <p:cNvPicPr preferRelativeResize="0"/>
          <p:nvPr/>
        </p:nvPicPr>
        <p:blipFill rotWithShape="1">
          <a:blip r:embed="rId8">
            <a:alphaModFix/>
          </a:blip>
          <a:srcRect/>
          <a:stretch/>
        </p:blipFill>
        <p:spPr>
          <a:xfrm>
            <a:off x="7930270" y="4229332"/>
            <a:ext cx="8410702" cy="4166299"/>
          </a:xfrm>
          <a:prstGeom prst="rect">
            <a:avLst/>
          </a:prstGeom>
          <a:noFill/>
          <a:ln>
            <a:noFill/>
          </a:ln>
        </p:spPr>
      </p:pic>
      <p:pic>
        <p:nvPicPr>
          <p:cNvPr id="789" name="Google Shape;789;p24"/>
          <p:cNvPicPr preferRelativeResize="0"/>
          <p:nvPr/>
        </p:nvPicPr>
        <p:blipFill rotWithShape="1">
          <a:blip r:embed="rId9">
            <a:alphaModFix/>
          </a:blip>
          <a:srcRect/>
          <a:stretch/>
        </p:blipFill>
        <p:spPr>
          <a:xfrm>
            <a:off x="15909467" y="4042064"/>
            <a:ext cx="612630" cy="612630"/>
          </a:xfrm>
          <a:prstGeom prst="rect">
            <a:avLst/>
          </a:prstGeom>
          <a:noFill/>
          <a:ln>
            <a:noFill/>
          </a:ln>
        </p:spPr>
      </p:pic>
      <p:sp>
        <p:nvSpPr>
          <p:cNvPr id="790" name="Google Shape;790;p24"/>
          <p:cNvSpPr txBox="1"/>
          <p:nvPr/>
        </p:nvSpPr>
        <p:spPr>
          <a:xfrm>
            <a:off x="15939224" y="4171880"/>
            <a:ext cx="553134" cy="41549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100">
                <a:solidFill>
                  <a:srgbClr val="FFFFFF"/>
                </a:solidFill>
                <a:latin typeface="Arial"/>
                <a:ea typeface="Arial"/>
                <a:cs typeface="Arial"/>
                <a:sym typeface="Arial"/>
              </a:rPr>
              <a:t>#2</a:t>
            </a:r>
            <a:endParaRPr sz="1800">
              <a:solidFill>
                <a:schemeClr val="dk1"/>
              </a:solidFill>
              <a:latin typeface="Calibri"/>
              <a:ea typeface="Calibri"/>
              <a:cs typeface="Calibri"/>
              <a:sym typeface="Calibri"/>
            </a:endParaRPr>
          </a:p>
        </p:txBody>
      </p:sp>
      <p:sp>
        <p:nvSpPr>
          <p:cNvPr id="791" name="Google Shape;791;p24"/>
          <p:cNvSpPr txBox="1"/>
          <p:nvPr/>
        </p:nvSpPr>
        <p:spPr>
          <a:xfrm>
            <a:off x="14481853" y="7360175"/>
            <a:ext cx="1075243" cy="83045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응답 3</a:t>
            </a:r>
            <a:endParaRPr/>
          </a:p>
          <a:p>
            <a:pPr marL="0" marR="0" lvl="0" indent="0" algn="ctr" rtl="0">
              <a:spcBef>
                <a:spcPts val="0"/>
              </a:spcBef>
              <a:spcAft>
                <a:spcPts val="0"/>
              </a:spcAft>
              <a:buNone/>
            </a:pPr>
            <a:r>
              <a:rPr lang="en-US" sz="1600">
                <a:solidFill>
                  <a:srgbClr val="FFFFFF"/>
                </a:solidFill>
                <a:latin typeface="Arial"/>
                <a:ea typeface="Arial"/>
                <a:cs typeface="Arial"/>
                <a:sym typeface="Arial"/>
              </a:rPr>
              <a:t>(15%)</a:t>
            </a:r>
            <a:endParaRPr sz="1800">
              <a:solidFill>
                <a:schemeClr val="dk1"/>
              </a:solidFill>
              <a:latin typeface="Calibri"/>
              <a:ea typeface="Calibri"/>
              <a:cs typeface="Calibri"/>
              <a:sym typeface="Calibri"/>
            </a:endParaRPr>
          </a:p>
        </p:txBody>
      </p:sp>
      <p:pic>
        <p:nvPicPr>
          <p:cNvPr id="792" name="Google Shape;792;p24"/>
          <p:cNvPicPr preferRelativeResize="0"/>
          <p:nvPr/>
        </p:nvPicPr>
        <p:blipFill rotWithShape="1">
          <a:blip r:embed="rId10">
            <a:alphaModFix/>
          </a:blip>
          <a:srcRect/>
          <a:stretch/>
        </p:blipFill>
        <p:spPr>
          <a:xfrm>
            <a:off x="1370843" y="7007532"/>
            <a:ext cx="3619633" cy="2532688"/>
          </a:xfrm>
          <a:prstGeom prst="rect">
            <a:avLst/>
          </a:prstGeom>
          <a:noFill/>
          <a:ln>
            <a:noFill/>
          </a:ln>
        </p:spPr>
      </p:pic>
      <p:pic>
        <p:nvPicPr>
          <p:cNvPr id="793" name="Google Shape;793;p24"/>
          <p:cNvPicPr preferRelativeResize="0"/>
          <p:nvPr/>
        </p:nvPicPr>
        <p:blipFill rotWithShape="1">
          <a:blip r:embed="rId11">
            <a:alphaModFix/>
          </a:blip>
          <a:srcRect/>
          <a:stretch/>
        </p:blipFill>
        <p:spPr>
          <a:xfrm>
            <a:off x="16505490" y="9541295"/>
            <a:ext cx="1514443" cy="496280"/>
          </a:xfrm>
          <a:prstGeom prst="rect">
            <a:avLst/>
          </a:prstGeom>
          <a:noFill/>
          <a:ln>
            <a:noFill/>
          </a:ln>
        </p:spPr>
      </p:pic>
      <p:sp>
        <p:nvSpPr>
          <p:cNvPr id="794" name="Google Shape;794;p24"/>
          <p:cNvSpPr txBox="1"/>
          <p:nvPr/>
        </p:nvSpPr>
        <p:spPr>
          <a:xfrm>
            <a:off x="750771" y="2577661"/>
            <a:ext cx="5415900" cy="1246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500" b="1">
                <a:solidFill>
                  <a:srgbClr val="FFFFFF"/>
                </a:solidFill>
              </a:rPr>
              <a:t>Parameters</a:t>
            </a:r>
            <a:endParaRPr sz="1700" b="1">
              <a:solidFill>
                <a:schemeClr val="dk1"/>
              </a:solidFill>
              <a:latin typeface="Calibri"/>
              <a:ea typeface="Calibri"/>
              <a:cs typeface="Calibri"/>
              <a:sym typeface="Calibri"/>
            </a:endParaRPr>
          </a:p>
        </p:txBody>
      </p:sp>
      <p:pic>
        <p:nvPicPr>
          <p:cNvPr id="795" name="Google Shape;795;p24"/>
          <p:cNvPicPr preferRelativeResize="0"/>
          <p:nvPr/>
        </p:nvPicPr>
        <p:blipFill rotWithShape="1">
          <a:blip r:embed="rId12">
            <a:alphaModFix/>
          </a:blip>
          <a:srcRect/>
          <a:stretch/>
        </p:blipFill>
        <p:spPr>
          <a:xfrm>
            <a:off x="10600979" y="8175561"/>
            <a:ext cx="2998189" cy="457777"/>
          </a:xfrm>
          <a:prstGeom prst="rect">
            <a:avLst/>
          </a:prstGeom>
          <a:noFill/>
          <a:ln>
            <a:noFill/>
          </a:ln>
        </p:spPr>
      </p:pic>
      <p:sp>
        <p:nvSpPr>
          <p:cNvPr id="796" name="Google Shape;796;p24"/>
          <p:cNvSpPr txBox="1"/>
          <p:nvPr/>
        </p:nvSpPr>
        <p:spPr>
          <a:xfrm>
            <a:off x="11185111" y="8240373"/>
            <a:ext cx="1901020"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User Parameters</a:t>
            </a:r>
            <a:endParaRPr sz="1800">
              <a:solidFill>
                <a:schemeClr val="dk1"/>
              </a:solidFill>
              <a:latin typeface="Calibri"/>
              <a:ea typeface="Calibri"/>
              <a:cs typeface="Calibri"/>
              <a:sym typeface="Calibri"/>
            </a:endParaRPr>
          </a:p>
        </p:txBody>
      </p:sp>
      <p:pic>
        <p:nvPicPr>
          <p:cNvPr id="797" name="Google Shape;797;p24"/>
          <p:cNvPicPr preferRelativeResize="0"/>
          <p:nvPr/>
        </p:nvPicPr>
        <p:blipFill rotWithShape="1">
          <a:blip r:embed="rId12">
            <a:alphaModFix/>
          </a:blip>
          <a:srcRect/>
          <a:stretch/>
        </p:blipFill>
        <p:spPr>
          <a:xfrm>
            <a:off x="8559909" y="4504044"/>
            <a:ext cx="2895599" cy="457777"/>
          </a:xfrm>
          <a:prstGeom prst="rect">
            <a:avLst/>
          </a:prstGeom>
          <a:noFill/>
          <a:ln>
            <a:noFill/>
          </a:ln>
        </p:spPr>
      </p:pic>
      <p:pic>
        <p:nvPicPr>
          <p:cNvPr id="798" name="Google Shape;798;p24"/>
          <p:cNvPicPr preferRelativeResize="0"/>
          <p:nvPr/>
        </p:nvPicPr>
        <p:blipFill rotWithShape="1">
          <a:blip r:embed="rId12">
            <a:alphaModFix/>
          </a:blip>
          <a:srcRect/>
          <a:stretch/>
        </p:blipFill>
        <p:spPr>
          <a:xfrm>
            <a:off x="8559907" y="5217165"/>
            <a:ext cx="2895599" cy="457777"/>
          </a:xfrm>
          <a:prstGeom prst="rect">
            <a:avLst/>
          </a:prstGeom>
          <a:noFill/>
          <a:ln>
            <a:noFill/>
          </a:ln>
        </p:spPr>
      </p:pic>
      <p:pic>
        <p:nvPicPr>
          <p:cNvPr id="799" name="Google Shape;799;p24"/>
          <p:cNvPicPr preferRelativeResize="0"/>
          <p:nvPr/>
        </p:nvPicPr>
        <p:blipFill rotWithShape="1">
          <a:blip r:embed="rId12">
            <a:alphaModFix/>
          </a:blip>
          <a:srcRect/>
          <a:stretch/>
        </p:blipFill>
        <p:spPr>
          <a:xfrm>
            <a:off x="8559907" y="5926805"/>
            <a:ext cx="2895599" cy="457777"/>
          </a:xfrm>
          <a:prstGeom prst="rect">
            <a:avLst/>
          </a:prstGeom>
          <a:noFill/>
          <a:ln>
            <a:noFill/>
          </a:ln>
        </p:spPr>
      </p:pic>
      <p:pic>
        <p:nvPicPr>
          <p:cNvPr id="800" name="Google Shape;800;p24"/>
          <p:cNvPicPr preferRelativeResize="0"/>
          <p:nvPr/>
        </p:nvPicPr>
        <p:blipFill rotWithShape="1">
          <a:blip r:embed="rId12">
            <a:alphaModFix/>
          </a:blip>
          <a:srcRect/>
          <a:stretch/>
        </p:blipFill>
        <p:spPr>
          <a:xfrm>
            <a:off x="8558660" y="6593406"/>
            <a:ext cx="2895599" cy="457777"/>
          </a:xfrm>
          <a:prstGeom prst="rect">
            <a:avLst/>
          </a:prstGeom>
          <a:noFill/>
          <a:ln>
            <a:noFill/>
          </a:ln>
        </p:spPr>
      </p:pic>
      <p:pic>
        <p:nvPicPr>
          <p:cNvPr id="801" name="Google Shape;801;p24"/>
          <p:cNvPicPr preferRelativeResize="0"/>
          <p:nvPr/>
        </p:nvPicPr>
        <p:blipFill rotWithShape="1">
          <a:blip r:embed="rId12">
            <a:alphaModFix/>
          </a:blip>
          <a:srcRect/>
          <a:stretch/>
        </p:blipFill>
        <p:spPr>
          <a:xfrm>
            <a:off x="8558659" y="7280002"/>
            <a:ext cx="2895599" cy="457777"/>
          </a:xfrm>
          <a:prstGeom prst="rect">
            <a:avLst/>
          </a:prstGeom>
          <a:noFill/>
          <a:ln>
            <a:noFill/>
          </a:ln>
        </p:spPr>
      </p:pic>
      <p:sp>
        <p:nvSpPr>
          <p:cNvPr id="802" name="Google Shape;802;p24"/>
          <p:cNvSpPr txBox="1"/>
          <p:nvPr/>
        </p:nvSpPr>
        <p:spPr>
          <a:xfrm>
            <a:off x="8547737" y="4567236"/>
            <a:ext cx="29880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Learning_rate : 2e-5</a:t>
            </a:r>
            <a:endParaRPr sz="1800">
              <a:solidFill>
                <a:schemeClr val="dk1"/>
              </a:solidFill>
              <a:latin typeface="Calibri"/>
              <a:ea typeface="Calibri"/>
              <a:cs typeface="Calibri"/>
              <a:sym typeface="Calibri"/>
            </a:endParaRPr>
          </a:p>
        </p:txBody>
      </p:sp>
      <p:sp>
        <p:nvSpPr>
          <p:cNvPr id="803" name="Google Shape;803;p24"/>
          <p:cNvSpPr txBox="1"/>
          <p:nvPr/>
        </p:nvSpPr>
        <p:spPr>
          <a:xfrm>
            <a:off x="8615950" y="5290840"/>
            <a:ext cx="29880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Optimizer : Adam</a:t>
            </a:r>
            <a:endParaRPr sz="1800">
              <a:solidFill>
                <a:schemeClr val="dk1"/>
              </a:solidFill>
              <a:latin typeface="Calibri"/>
              <a:ea typeface="Calibri"/>
              <a:cs typeface="Calibri"/>
              <a:sym typeface="Calibri"/>
            </a:endParaRPr>
          </a:p>
        </p:txBody>
      </p:sp>
      <p:sp>
        <p:nvSpPr>
          <p:cNvPr id="804" name="Google Shape;804;p24"/>
          <p:cNvSpPr txBox="1"/>
          <p:nvPr/>
        </p:nvSpPr>
        <p:spPr>
          <a:xfrm>
            <a:off x="8593584" y="5965886"/>
            <a:ext cx="29880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Dropout : 0.5</a:t>
            </a:r>
            <a:endParaRPr sz="1800">
              <a:solidFill>
                <a:schemeClr val="dk1"/>
              </a:solidFill>
              <a:latin typeface="Calibri"/>
              <a:ea typeface="Calibri"/>
              <a:cs typeface="Calibri"/>
              <a:sym typeface="Calibri"/>
            </a:endParaRPr>
          </a:p>
        </p:txBody>
      </p:sp>
      <p:sp>
        <p:nvSpPr>
          <p:cNvPr id="805" name="Google Shape;805;p24"/>
          <p:cNvSpPr txBox="1"/>
          <p:nvPr/>
        </p:nvSpPr>
        <p:spPr>
          <a:xfrm>
            <a:off x="8547736" y="6653017"/>
            <a:ext cx="29880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Epochs : 20</a:t>
            </a:r>
            <a:endParaRPr sz="1800">
              <a:solidFill>
                <a:schemeClr val="dk1"/>
              </a:solidFill>
              <a:latin typeface="Calibri"/>
              <a:ea typeface="Calibri"/>
              <a:cs typeface="Calibri"/>
              <a:sym typeface="Calibri"/>
            </a:endParaRPr>
          </a:p>
        </p:txBody>
      </p:sp>
      <p:sp>
        <p:nvSpPr>
          <p:cNvPr id="806" name="Google Shape;806;p24"/>
          <p:cNvSpPr txBox="1"/>
          <p:nvPr/>
        </p:nvSpPr>
        <p:spPr>
          <a:xfrm>
            <a:off x="8724632" y="7338711"/>
            <a:ext cx="29880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batch_size : 64</a:t>
            </a:r>
            <a:endParaRPr sz="1800">
              <a:solidFill>
                <a:schemeClr val="dk1"/>
              </a:solidFill>
              <a:latin typeface="Calibri"/>
              <a:ea typeface="Calibri"/>
              <a:cs typeface="Calibri"/>
              <a:sym typeface="Calibri"/>
            </a:endParaRPr>
          </a:p>
        </p:txBody>
      </p:sp>
      <p:pic>
        <p:nvPicPr>
          <p:cNvPr id="807" name="Google Shape;807;p24" descr="텍스트, 스크린샷, 폰트, 번호이(가) 표시된 사진&#10;&#10;자동 생성된 설명"/>
          <p:cNvPicPr preferRelativeResize="0"/>
          <p:nvPr/>
        </p:nvPicPr>
        <p:blipFill rotWithShape="1">
          <a:blip r:embed="rId13">
            <a:alphaModFix/>
          </a:blip>
          <a:srcRect/>
          <a:stretch/>
        </p:blipFill>
        <p:spPr>
          <a:xfrm>
            <a:off x="11839968" y="4687539"/>
            <a:ext cx="4114044" cy="2895249"/>
          </a:xfrm>
          <a:prstGeom prst="rect">
            <a:avLst/>
          </a:prstGeom>
          <a:noFill/>
          <a:ln>
            <a:noFill/>
          </a:ln>
        </p:spPr>
      </p:pic>
      <p:pic>
        <p:nvPicPr>
          <p:cNvPr id="808" name="Google Shape;808;p24"/>
          <p:cNvPicPr preferRelativeResize="0"/>
          <p:nvPr/>
        </p:nvPicPr>
        <p:blipFill rotWithShape="1">
          <a:blip r:embed="rId12">
            <a:alphaModFix/>
          </a:blip>
          <a:srcRect/>
          <a:stretch/>
        </p:blipFill>
        <p:spPr>
          <a:xfrm>
            <a:off x="6715271" y="2986065"/>
            <a:ext cx="2276330" cy="457777"/>
          </a:xfrm>
          <a:prstGeom prst="rect">
            <a:avLst/>
          </a:prstGeom>
          <a:noFill/>
          <a:ln>
            <a:noFill/>
          </a:ln>
        </p:spPr>
      </p:pic>
      <p:pic>
        <p:nvPicPr>
          <p:cNvPr id="809" name="Google Shape;809;p24"/>
          <p:cNvPicPr preferRelativeResize="0"/>
          <p:nvPr/>
        </p:nvPicPr>
        <p:blipFill rotWithShape="1">
          <a:blip r:embed="rId12">
            <a:alphaModFix/>
          </a:blip>
          <a:srcRect/>
          <a:stretch/>
        </p:blipFill>
        <p:spPr>
          <a:xfrm>
            <a:off x="9403080" y="2993830"/>
            <a:ext cx="1925855" cy="457777"/>
          </a:xfrm>
          <a:prstGeom prst="rect">
            <a:avLst/>
          </a:prstGeom>
          <a:noFill/>
          <a:ln>
            <a:noFill/>
          </a:ln>
        </p:spPr>
      </p:pic>
      <p:pic>
        <p:nvPicPr>
          <p:cNvPr id="810" name="Google Shape;810;p24"/>
          <p:cNvPicPr preferRelativeResize="0"/>
          <p:nvPr/>
        </p:nvPicPr>
        <p:blipFill rotWithShape="1">
          <a:blip r:embed="rId12">
            <a:alphaModFix/>
          </a:blip>
          <a:srcRect/>
          <a:stretch/>
        </p:blipFill>
        <p:spPr>
          <a:xfrm>
            <a:off x="11793965" y="2985544"/>
            <a:ext cx="1779695" cy="457777"/>
          </a:xfrm>
          <a:prstGeom prst="rect">
            <a:avLst/>
          </a:prstGeom>
          <a:noFill/>
          <a:ln>
            <a:noFill/>
          </a:ln>
        </p:spPr>
      </p:pic>
      <p:pic>
        <p:nvPicPr>
          <p:cNvPr id="811" name="Google Shape;811;p24"/>
          <p:cNvPicPr preferRelativeResize="0"/>
          <p:nvPr/>
        </p:nvPicPr>
        <p:blipFill rotWithShape="1">
          <a:blip r:embed="rId12">
            <a:alphaModFix/>
          </a:blip>
          <a:srcRect/>
          <a:stretch/>
        </p:blipFill>
        <p:spPr>
          <a:xfrm>
            <a:off x="14038690" y="2993829"/>
            <a:ext cx="1779695" cy="457777"/>
          </a:xfrm>
          <a:prstGeom prst="rect">
            <a:avLst/>
          </a:prstGeom>
          <a:noFill/>
          <a:ln>
            <a:noFill/>
          </a:ln>
        </p:spPr>
      </p:pic>
      <p:pic>
        <p:nvPicPr>
          <p:cNvPr id="812" name="Google Shape;812;p24"/>
          <p:cNvPicPr preferRelativeResize="0"/>
          <p:nvPr/>
        </p:nvPicPr>
        <p:blipFill rotWithShape="1">
          <a:blip r:embed="rId12">
            <a:alphaModFix/>
          </a:blip>
          <a:srcRect/>
          <a:stretch/>
        </p:blipFill>
        <p:spPr>
          <a:xfrm>
            <a:off x="16259031" y="2996924"/>
            <a:ext cx="1779695" cy="457777"/>
          </a:xfrm>
          <a:prstGeom prst="rect">
            <a:avLst/>
          </a:prstGeom>
          <a:noFill/>
          <a:ln>
            <a:noFill/>
          </a:ln>
        </p:spPr>
      </p:pic>
      <p:sp>
        <p:nvSpPr>
          <p:cNvPr id="813" name="Google Shape;813;p24"/>
          <p:cNvSpPr txBox="1"/>
          <p:nvPr/>
        </p:nvSpPr>
        <p:spPr>
          <a:xfrm>
            <a:off x="6331729" y="3039321"/>
            <a:ext cx="29880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Learning rate</a:t>
            </a:r>
            <a:endParaRPr sz="1800">
              <a:solidFill>
                <a:schemeClr val="dk1"/>
              </a:solidFill>
              <a:latin typeface="Calibri"/>
              <a:ea typeface="Calibri"/>
              <a:cs typeface="Calibri"/>
              <a:sym typeface="Calibri"/>
            </a:endParaRPr>
          </a:p>
        </p:txBody>
      </p:sp>
      <p:sp>
        <p:nvSpPr>
          <p:cNvPr id="814" name="Google Shape;814;p24"/>
          <p:cNvSpPr txBox="1"/>
          <p:nvPr/>
        </p:nvSpPr>
        <p:spPr>
          <a:xfrm>
            <a:off x="8898781" y="3045375"/>
            <a:ext cx="29880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Optimizer</a:t>
            </a:r>
            <a:endParaRPr sz="1800">
              <a:solidFill>
                <a:schemeClr val="dk1"/>
              </a:solidFill>
              <a:latin typeface="Calibri"/>
              <a:ea typeface="Calibri"/>
              <a:cs typeface="Calibri"/>
              <a:sym typeface="Calibri"/>
            </a:endParaRPr>
          </a:p>
        </p:txBody>
      </p:sp>
      <p:sp>
        <p:nvSpPr>
          <p:cNvPr id="815" name="Google Shape;815;p24"/>
          <p:cNvSpPr txBox="1"/>
          <p:nvPr/>
        </p:nvSpPr>
        <p:spPr>
          <a:xfrm>
            <a:off x="11205515" y="3039321"/>
            <a:ext cx="29880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Dropout</a:t>
            </a:r>
            <a:endParaRPr sz="1800">
              <a:solidFill>
                <a:schemeClr val="dk1"/>
              </a:solidFill>
              <a:latin typeface="Calibri"/>
              <a:ea typeface="Calibri"/>
              <a:cs typeface="Calibri"/>
              <a:sym typeface="Calibri"/>
            </a:endParaRPr>
          </a:p>
        </p:txBody>
      </p:sp>
      <p:sp>
        <p:nvSpPr>
          <p:cNvPr id="816" name="Google Shape;816;p24"/>
          <p:cNvSpPr txBox="1"/>
          <p:nvPr/>
        </p:nvSpPr>
        <p:spPr>
          <a:xfrm>
            <a:off x="13469613" y="3045375"/>
            <a:ext cx="29880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Epochs</a:t>
            </a:r>
            <a:endParaRPr sz="1800">
              <a:solidFill>
                <a:schemeClr val="dk1"/>
              </a:solidFill>
              <a:latin typeface="Calibri"/>
              <a:ea typeface="Calibri"/>
              <a:cs typeface="Calibri"/>
              <a:sym typeface="Calibri"/>
            </a:endParaRPr>
          </a:p>
        </p:txBody>
      </p:sp>
      <p:sp>
        <p:nvSpPr>
          <p:cNvPr id="817" name="Google Shape;817;p24"/>
          <p:cNvSpPr txBox="1"/>
          <p:nvPr/>
        </p:nvSpPr>
        <p:spPr>
          <a:xfrm>
            <a:off x="15694965" y="3044186"/>
            <a:ext cx="2988005"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FFFFFF"/>
                </a:solidFill>
                <a:latin typeface="Arial"/>
                <a:ea typeface="Arial"/>
                <a:cs typeface="Arial"/>
                <a:sym typeface="Arial"/>
              </a:rPr>
              <a:t>Batch size</a:t>
            </a:r>
            <a:endParaRPr sz="1800">
              <a:solidFill>
                <a:schemeClr val="dk1"/>
              </a:solidFill>
              <a:latin typeface="Calibri"/>
              <a:ea typeface="Calibri"/>
              <a:cs typeface="Calibri"/>
              <a:sym typeface="Calibri"/>
            </a:endParaRPr>
          </a:p>
        </p:txBody>
      </p:sp>
      <p:sp>
        <p:nvSpPr>
          <p:cNvPr id="818" name="Google Shape;818;p24"/>
          <p:cNvSpPr txBox="1"/>
          <p:nvPr/>
        </p:nvSpPr>
        <p:spPr>
          <a:xfrm>
            <a:off x="15100815" y="601069"/>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819" name="Google Shape;819;p24"/>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121"/>
        <p:cNvGrpSpPr/>
        <p:nvPr/>
      </p:nvGrpSpPr>
      <p:grpSpPr>
        <a:xfrm>
          <a:off x="0" y="0"/>
          <a:ext cx="0" cy="0"/>
          <a:chOff x="0" y="0"/>
          <a:chExt cx="0" cy="0"/>
        </a:xfrm>
      </p:grpSpPr>
      <p:pic>
        <p:nvPicPr>
          <p:cNvPr id="122" name="Google Shape;122;p3"/>
          <p:cNvPicPr preferRelativeResize="0"/>
          <p:nvPr/>
        </p:nvPicPr>
        <p:blipFill rotWithShape="1">
          <a:blip r:embed="rId3">
            <a:alphaModFix/>
          </a:blip>
          <a:srcRect/>
          <a:stretch/>
        </p:blipFill>
        <p:spPr>
          <a:xfrm>
            <a:off x="0" y="0"/>
            <a:ext cx="6152381" cy="10285714"/>
          </a:xfrm>
          <a:prstGeom prst="rect">
            <a:avLst/>
          </a:prstGeom>
          <a:noFill/>
          <a:ln>
            <a:noFill/>
          </a:ln>
        </p:spPr>
      </p:pic>
      <p:pic>
        <p:nvPicPr>
          <p:cNvPr id="123" name="Google Shape;123;p3"/>
          <p:cNvPicPr preferRelativeResize="0"/>
          <p:nvPr/>
        </p:nvPicPr>
        <p:blipFill rotWithShape="1">
          <a:blip r:embed="rId4">
            <a:alphaModFix/>
          </a:blip>
          <a:srcRect/>
          <a:stretch/>
        </p:blipFill>
        <p:spPr>
          <a:xfrm>
            <a:off x="4285714" y="6604077"/>
            <a:ext cx="1409524" cy="1032019"/>
          </a:xfrm>
          <a:prstGeom prst="rect">
            <a:avLst/>
          </a:prstGeom>
          <a:noFill/>
          <a:ln>
            <a:noFill/>
          </a:ln>
        </p:spPr>
      </p:pic>
      <p:sp>
        <p:nvSpPr>
          <p:cNvPr id="124" name="Google Shape;124;p3"/>
          <p:cNvSpPr txBox="1"/>
          <p:nvPr/>
        </p:nvSpPr>
        <p:spPr>
          <a:xfrm>
            <a:off x="762000" y="897651"/>
            <a:ext cx="7919567" cy="33851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600"/>
              <a:buFont typeface="Arial"/>
              <a:buNone/>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주제 선정 배경/ 목적/ 발제</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125" name="Google Shape;125;p3"/>
          <p:cNvSpPr txBox="1"/>
          <p:nvPr/>
        </p:nvSpPr>
        <p:spPr>
          <a:xfrm>
            <a:off x="762001" y="2128263"/>
            <a:ext cx="5414100" cy="3786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0"/>
              <a:buFont typeface="Arial"/>
              <a:buNone/>
            </a:pPr>
            <a:r>
              <a:rPr lang="en-US" sz="8000" b="1">
                <a:solidFill>
                  <a:srgbClr val="FFFFFF"/>
                </a:solidFill>
              </a:rPr>
              <a:t>F</a:t>
            </a:r>
            <a:r>
              <a:rPr lang="en-US" sz="8000" b="1" i="0" u="none" strike="noStrike" cap="none">
                <a:solidFill>
                  <a:srgbClr val="FFFFFF"/>
                </a:solidFill>
              </a:rPr>
              <a:t>ake </a:t>
            </a:r>
            <a:r>
              <a:rPr lang="en-US" sz="8000" b="1">
                <a:solidFill>
                  <a:srgbClr val="FFFFFF"/>
                </a:solidFill>
              </a:rPr>
              <a:t>N</a:t>
            </a:r>
            <a:r>
              <a:rPr lang="en-US" sz="8000" b="1" i="0" u="none" strike="noStrike" cap="none">
                <a:solidFill>
                  <a:srgbClr val="FFFFFF"/>
                </a:solidFill>
              </a:rPr>
              <a:t>ews</a:t>
            </a:r>
            <a:endParaRPr b="1"/>
          </a:p>
          <a:p>
            <a:pPr marL="0" marR="0" lvl="0" indent="0" algn="l" rtl="0">
              <a:lnSpc>
                <a:spcPct val="100000"/>
              </a:lnSpc>
              <a:spcBef>
                <a:spcPts val="0"/>
              </a:spcBef>
              <a:spcAft>
                <a:spcPts val="0"/>
              </a:spcAft>
              <a:buClr>
                <a:srgbClr val="FFFFFF"/>
              </a:buClr>
              <a:buSzPts val="8000"/>
              <a:buFont typeface="Arial"/>
              <a:buNone/>
            </a:pPr>
            <a:r>
              <a:rPr lang="en-US" sz="8000" b="1">
                <a:solidFill>
                  <a:srgbClr val="FFFFFF"/>
                </a:solidFill>
              </a:rPr>
              <a:t>D</a:t>
            </a:r>
            <a:r>
              <a:rPr lang="en-US" sz="8000" b="1" i="0" u="none" strike="noStrike" cap="none">
                <a:solidFill>
                  <a:srgbClr val="FFFFFF"/>
                </a:solidFill>
              </a:rPr>
              <a:t>etection</a:t>
            </a:r>
            <a:endParaRPr b="1"/>
          </a:p>
        </p:txBody>
      </p:sp>
      <p:sp>
        <p:nvSpPr>
          <p:cNvPr id="126" name="Google Shape;126;p3"/>
          <p:cNvSpPr txBox="1"/>
          <p:nvPr/>
        </p:nvSpPr>
        <p:spPr>
          <a:xfrm>
            <a:off x="838200" y="5875933"/>
            <a:ext cx="54141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a:solidFill>
                  <a:srgbClr val="FFFFFF"/>
                </a:solidFill>
              </a:rPr>
              <a:t>2024 최근 이슈</a:t>
            </a:r>
            <a:endParaRPr sz="1800" b="1" i="0" u="none" strike="noStrike" cap="none">
              <a:solidFill>
                <a:srgbClr val="000000"/>
              </a:solidFill>
              <a:latin typeface="Calibri"/>
              <a:ea typeface="Calibri"/>
              <a:cs typeface="Calibri"/>
              <a:sym typeface="Calibri"/>
            </a:endParaRPr>
          </a:p>
        </p:txBody>
      </p:sp>
      <p:pic>
        <p:nvPicPr>
          <p:cNvPr id="127" name="Google Shape;127;p3"/>
          <p:cNvPicPr preferRelativeResize="0"/>
          <p:nvPr/>
        </p:nvPicPr>
        <p:blipFill rotWithShape="1">
          <a:blip r:embed="rId5">
            <a:alphaModFix/>
          </a:blip>
          <a:srcRect/>
          <a:stretch/>
        </p:blipFill>
        <p:spPr>
          <a:xfrm>
            <a:off x="5476905" y="4364762"/>
            <a:ext cx="238095" cy="238095"/>
          </a:xfrm>
          <a:prstGeom prst="rect">
            <a:avLst/>
          </a:prstGeom>
          <a:noFill/>
          <a:ln>
            <a:noFill/>
          </a:ln>
        </p:spPr>
      </p:pic>
      <p:pic>
        <p:nvPicPr>
          <p:cNvPr id="128" name="Google Shape;128;p3"/>
          <p:cNvPicPr preferRelativeResize="0"/>
          <p:nvPr/>
        </p:nvPicPr>
        <p:blipFill rotWithShape="1">
          <a:blip r:embed="rId6">
            <a:alphaModFix/>
          </a:blip>
          <a:srcRect/>
          <a:stretch/>
        </p:blipFill>
        <p:spPr>
          <a:xfrm>
            <a:off x="7600000" y="2136137"/>
            <a:ext cx="304762" cy="304762"/>
          </a:xfrm>
          <a:prstGeom prst="rect">
            <a:avLst/>
          </a:prstGeom>
          <a:noFill/>
          <a:ln>
            <a:noFill/>
          </a:ln>
        </p:spPr>
      </p:pic>
      <p:pic>
        <p:nvPicPr>
          <p:cNvPr id="129" name="Google Shape;129;p3"/>
          <p:cNvPicPr preferRelativeResize="0"/>
          <p:nvPr/>
        </p:nvPicPr>
        <p:blipFill rotWithShape="1">
          <a:blip r:embed="rId7">
            <a:alphaModFix/>
          </a:blip>
          <a:srcRect/>
          <a:stretch/>
        </p:blipFill>
        <p:spPr>
          <a:xfrm>
            <a:off x="7717126" y="2191386"/>
            <a:ext cx="108606" cy="175217"/>
          </a:xfrm>
          <a:prstGeom prst="rect">
            <a:avLst/>
          </a:prstGeom>
          <a:noFill/>
          <a:ln>
            <a:noFill/>
          </a:ln>
        </p:spPr>
      </p:pic>
      <p:sp>
        <p:nvSpPr>
          <p:cNvPr id="130" name="Google Shape;130;p3"/>
          <p:cNvSpPr txBox="1"/>
          <p:nvPr/>
        </p:nvSpPr>
        <p:spPr>
          <a:xfrm>
            <a:off x="8044098" y="2078994"/>
            <a:ext cx="13290933"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i="0" u="none" strike="noStrike" cap="none" dirty="0">
                <a:solidFill>
                  <a:schemeClr val="lt1"/>
                </a:solidFill>
                <a:latin typeface="Arial"/>
                <a:ea typeface="Arial"/>
                <a:cs typeface="Arial"/>
                <a:sym typeface="Arial"/>
              </a:rPr>
              <a:t>2024 </a:t>
            </a:r>
            <a:r>
              <a:rPr lang="en-US" sz="2500" b="1" i="0" u="none" strike="noStrike" cap="none" dirty="0" err="1">
                <a:solidFill>
                  <a:schemeClr val="lt1"/>
                </a:solidFill>
                <a:latin typeface="Arial"/>
                <a:ea typeface="Arial"/>
                <a:cs typeface="Arial"/>
                <a:sym typeface="Arial"/>
              </a:rPr>
              <a:t>이슈</a:t>
            </a:r>
            <a:r>
              <a:rPr lang="en-US" sz="2500" b="1" i="0" u="none" strike="noStrike" cap="none" dirty="0">
                <a:solidFill>
                  <a:schemeClr val="lt1"/>
                </a:solidFill>
                <a:latin typeface="Arial"/>
                <a:ea typeface="Arial"/>
                <a:cs typeface="Arial"/>
                <a:sym typeface="Arial"/>
              </a:rPr>
              <a:t> 및 </a:t>
            </a:r>
            <a:r>
              <a:rPr lang="en-US" sz="2500" b="1" i="0" u="none" strike="noStrike" cap="none" dirty="0" err="1">
                <a:solidFill>
                  <a:schemeClr val="lt1"/>
                </a:solidFill>
                <a:latin typeface="Arial"/>
                <a:ea typeface="Arial"/>
                <a:cs typeface="Arial"/>
                <a:sym typeface="Arial"/>
              </a:rPr>
              <a:t>현안</a:t>
            </a:r>
            <a:endParaRPr sz="1800" b="1" i="0" u="none" strike="noStrike" cap="none" dirty="0">
              <a:solidFill>
                <a:schemeClr val="lt1"/>
              </a:solidFill>
              <a:latin typeface="Calibri"/>
              <a:ea typeface="Calibri"/>
              <a:cs typeface="Calibri"/>
              <a:sym typeface="Calibri"/>
            </a:endParaRPr>
          </a:p>
        </p:txBody>
      </p:sp>
      <p:sp>
        <p:nvSpPr>
          <p:cNvPr id="131" name="Google Shape;131;p3"/>
          <p:cNvSpPr txBox="1"/>
          <p:nvPr/>
        </p:nvSpPr>
        <p:spPr>
          <a:xfrm>
            <a:off x="7619049" y="2702829"/>
            <a:ext cx="10059300" cy="1477500"/>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00000"/>
              </a:lnSpc>
              <a:spcBef>
                <a:spcPts val="0"/>
              </a:spcBef>
              <a:spcAft>
                <a:spcPts val="0"/>
              </a:spcAft>
              <a:buClr>
                <a:schemeClr val="lt1"/>
              </a:buClr>
              <a:buSzPts val="1800"/>
              <a:buFont typeface="Calibri"/>
              <a:buChar char="-"/>
            </a:pPr>
            <a:r>
              <a:rPr lang="en-US" sz="1800" b="0" i="0" u="none" strike="noStrike" cap="none">
                <a:solidFill>
                  <a:schemeClr val="lt1"/>
                </a:solidFill>
                <a:latin typeface="나눔고딕" panose="020D0604000000000000" pitchFamily="50" charset="-127"/>
                <a:ea typeface="나눔고딕" panose="020D0604000000000000" pitchFamily="50" charset="-127"/>
                <a:cs typeface="Calibri"/>
                <a:sym typeface="Calibri"/>
              </a:rPr>
              <a:t>다양한 플랫폼들의 등장으로 탄생한 정보의 바다.</a:t>
            </a:r>
            <a:endParaRPr>
              <a:solidFill>
                <a:schemeClr val="lt1"/>
              </a:solidFill>
              <a:latin typeface="나눔고딕" panose="020D0604000000000000" pitchFamily="50" charset="-127"/>
              <a:ea typeface="나눔고딕" panose="020D0604000000000000" pitchFamily="50" charset="-127"/>
            </a:endParaRPr>
          </a:p>
          <a:p>
            <a:pPr marL="285750" marR="0" lvl="0" indent="-285750" algn="just" rtl="0">
              <a:lnSpc>
                <a:spcPct val="100000"/>
              </a:lnSpc>
              <a:spcBef>
                <a:spcPts val="0"/>
              </a:spcBef>
              <a:spcAft>
                <a:spcPts val="0"/>
              </a:spcAft>
              <a:buClr>
                <a:schemeClr val="lt1"/>
              </a:buClr>
              <a:buSzPts val="1800"/>
              <a:buFont typeface="Calibri"/>
              <a:buChar char="-"/>
            </a:pPr>
            <a:r>
              <a:rPr lang="en-US" sz="1800" b="0" i="0" u="none" strike="noStrike" cap="none">
                <a:solidFill>
                  <a:schemeClr val="lt1"/>
                </a:solidFill>
                <a:latin typeface="나눔고딕" panose="020D0604000000000000" pitchFamily="50" charset="-127"/>
                <a:ea typeface="나눔고딕" panose="020D0604000000000000" pitchFamily="50" charset="-127"/>
                <a:cs typeface="Calibri"/>
                <a:sym typeface="Calibri"/>
              </a:rPr>
              <a:t>하지만, 이에 못지 않게 사실 검증이 되지 않는 정보들이 빠르게 확산됨. </a:t>
            </a:r>
            <a:endParaRPr sz="1800" b="0" i="0" u="none" strike="noStrike" cap="none">
              <a:solidFill>
                <a:schemeClr val="lt1"/>
              </a:solidFill>
              <a:latin typeface="나눔고딕" panose="020D0604000000000000" pitchFamily="50" charset="-127"/>
              <a:ea typeface="나눔고딕" panose="020D0604000000000000" pitchFamily="50" charset="-127"/>
              <a:cs typeface="Calibri"/>
              <a:sym typeface="Calibri"/>
            </a:endParaRPr>
          </a:p>
          <a:p>
            <a:pPr marL="285750" marR="0" lvl="0" indent="-285750" algn="just" rtl="0">
              <a:lnSpc>
                <a:spcPct val="100000"/>
              </a:lnSpc>
              <a:spcBef>
                <a:spcPts val="0"/>
              </a:spcBef>
              <a:spcAft>
                <a:spcPts val="0"/>
              </a:spcAft>
              <a:buClr>
                <a:schemeClr val="lt1"/>
              </a:buClr>
              <a:buSzPts val="1800"/>
              <a:buFont typeface="Calibri"/>
              <a:buChar char="-"/>
            </a:pPr>
            <a:r>
              <a:rPr lang="en-US" sz="1800" b="0" i="0" u="none" strike="noStrike" cap="none">
                <a:solidFill>
                  <a:schemeClr val="lt1"/>
                </a:solidFill>
                <a:latin typeface="나눔고딕" panose="020D0604000000000000" pitchFamily="50" charset="-127"/>
                <a:ea typeface="나눔고딕" panose="020D0604000000000000" pitchFamily="50" charset="-127"/>
                <a:cs typeface="Calibri"/>
                <a:sym typeface="Calibri"/>
              </a:rPr>
              <a:t>소위 '사이버 렉카'라고 부르는 이들이 빠르게 사건 사고 이슈를 사람들에게 전하기 위해 제대로 된 검증 없이 가짜 정보가 퍼지거나 바이럴을 목적으로 제대로 된 정보를 전달하지 않는 것이다.</a:t>
            </a:r>
            <a:endParaRPr>
              <a:solidFill>
                <a:schemeClr val="lt1"/>
              </a:solidFill>
              <a:latin typeface="나눔고딕" panose="020D0604000000000000" pitchFamily="50" charset="-127"/>
              <a:ea typeface="나눔고딕" panose="020D0604000000000000" pitchFamily="50" charset="-127"/>
            </a:endParaRPr>
          </a:p>
          <a:p>
            <a:pPr marL="285750" marR="0" lvl="0" indent="-285750" algn="just" rtl="0">
              <a:lnSpc>
                <a:spcPct val="100000"/>
              </a:lnSpc>
              <a:spcBef>
                <a:spcPts val="0"/>
              </a:spcBef>
              <a:spcAft>
                <a:spcPts val="0"/>
              </a:spcAft>
              <a:buClr>
                <a:schemeClr val="lt1"/>
              </a:buClr>
              <a:buSzPts val="1800"/>
              <a:buFont typeface="Calibri"/>
              <a:buChar char="-"/>
            </a:pPr>
            <a:r>
              <a:rPr lang="en-US" sz="1800" b="0" i="0" u="none" strike="noStrike" cap="none">
                <a:solidFill>
                  <a:schemeClr val="lt1"/>
                </a:solidFill>
                <a:latin typeface="나눔고딕" panose="020D0604000000000000" pitchFamily="50" charset="-127"/>
                <a:ea typeface="나눔고딕" panose="020D0604000000000000" pitchFamily="50" charset="-127"/>
                <a:cs typeface="Calibri"/>
                <a:sym typeface="Calibri"/>
              </a:rPr>
              <a:t>이를 인공지능으로 어떻게 해결할 수 있을까?</a:t>
            </a:r>
            <a:endParaRPr sz="1800" b="0" i="0" u="none" strike="noStrike" cap="none">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132" name="Google Shape;132;p3"/>
          <p:cNvPicPr preferRelativeResize="0"/>
          <p:nvPr/>
        </p:nvPicPr>
        <p:blipFill rotWithShape="1">
          <a:blip r:embed="rId8">
            <a:alphaModFix/>
          </a:blip>
          <a:srcRect/>
          <a:stretch/>
        </p:blipFill>
        <p:spPr>
          <a:xfrm>
            <a:off x="7600000" y="4333629"/>
            <a:ext cx="1580549" cy="457777"/>
          </a:xfrm>
          <a:prstGeom prst="rect">
            <a:avLst/>
          </a:prstGeom>
          <a:noFill/>
          <a:ln>
            <a:noFill/>
          </a:ln>
        </p:spPr>
      </p:pic>
      <p:sp>
        <p:nvSpPr>
          <p:cNvPr id="133" name="Google Shape;133;p3"/>
          <p:cNvSpPr txBox="1"/>
          <p:nvPr/>
        </p:nvSpPr>
        <p:spPr>
          <a:xfrm>
            <a:off x="7439765" y="4419661"/>
            <a:ext cx="1901020"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600"/>
              <a:buFont typeface="Arial"/>
              <a:buNone/>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#정보의홍수</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134" name="Google Shape;134;p3"/>
          <p:cNvPicPr preferRelativeResize="0"/>
          <p:nvPr/>
        </p:nvPicPr>
        <p:blipFill rotWithShape="1">
          <a:blip r:embed="rId8">
            <a:alphaModFix/>
          </a:blip>
          <a:srcRect/>
          <a:stretch/>
        </p:blipFill>
        <p:spPr>
          <a:xfrm>
            <a:off x="9331739" y="4333629"/>
            <a:ext cx="1580549" cy="457777"/>
          </a:xfrm>
          <a:prstGeom prst="rect">
            <a:avLst/>
          </a:prstGeom>
          <a:noFill/>
          <a:ln>
            <a:noFill/>
          </a:ln>
        </p:spPr>
      </p:pic>
      <p:sp>
        <p:nvSpPr>
          <p:cNvPr id="135" name="Google Shape;135;p3"/>
          <p:cNvSpPr txBox="1"/>
          <p:nvPr/>
        </p:nvSpPr>
        <p:spPr>
          <a:xfrm>
            <a:off x="9171501" y="4419663"/>
            <a:ext cx="1901020"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600"/>
              <a:buFont typeface="Arial"/>
              <a:buNone/>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#가짜뉴스</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136" name="Google Shape;136;p3"/>
          <p:cNvPicPr preferRelativeResize="0"/>
          <p:nvPr/>
        </p:nvPicPr>
        <p:blipFill rotWithShape="1">
          <a:blip r:embed="rId8">
            <a:alphaModFix/>
          </a:blip>
          <a:srcRect/>
          <a:stretch/>
        </p:blipFill>
        <p:spPr>
          <a:xfrm>
            <a:off x="11063478" y="4333629"/>
            <a:ext cx="1580549" cy="457777"/>
          </a:xfrm>
          <a:prstGeom prst="rect">
            <a:avLst/>
          </a:prstGeom>
          <a:noFill/>
          <a:ln>
            <a:noFill/>
          </a:ln>
        </p:spPr>
      </p:pic>
      <p:sp>
        <p:nvSpPr>
          <p:cNvPr id="137" name="Google Shape;137;p3"/>
          <p:cNvSpPr txBox="1"/>
          <p:nvPr/>
        </p:nvSpPr>
        <p:spPr>
          <a:xfrm>
            <a:off x="10903211" y="4419663"/>
            <a:ext cx="1901020"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600"/>
              <a:buFont typeface="Arial"/>
              <a:buNone/>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#사이버렉카</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138" name="Google Shape;138;p3"/>
          <p:cNvPicPr preferRelativeResize="0"/>
          <p:nvPr/>
        </p:nvPicPr>
        <p:blipFill rotWithShape="1">
          <a:blip r:embed="rId8">
            <a:alphaModFix/>
          </a:blip>
          <a:srcRect/>
          <a:stretch/>
        </p:blipFill>
        <p:spPr>
          <a:xfrm>
            <a:off x="12795217" y="4333629"/>
            <a:ext cx="1580549" cy="457777"/>
          </a:xfrm>
          <a:prstGeom prst="rect">
            <a:avLst/>
          </a:prstGeom>
          <a:noFill/>
          <a:ln>
            <a:noFill/>
          </a:ln>
        </p:spPr>
      </p:pic>
      <p:sp>
        <p:nvSpPr>
          <p:cNvPr id="139" name="Google Shape;139;p3"/>
          <p:cNvSpPr txBox="1"/>
          <p:nvPr/>
        </p:nvSpPr>
        <p:spPr>
          <a:xfrm>
            <a:off x="12634973" y="4419663"/>
            <a:ext cx="1901020"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600"/>
              <a:buFont typeface="Arial"/>
              <a:buNone/>
            </a:pPr>
            <a:r>
              <a:rPr lang="en-US" sz="1600" b="0" i="0" u="none" strike="noStrike" cap="none">
                <a:solidFill>
                  <a:srgbClr val="FFFFFF"/>
                </a:solidFill>
                <a:latin typeface="나눔고딕" panose="020D0604000000000000" pitchFamily="50" charset="-127"/>
                <a:ea typeface="나눔고딕" panose="020D0604000000000000" pitchFamily="50" charset="-127"/>
                <a:sym typeface="Arial"/>
              </a:rPr>
              <a:t>#transformer</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140" name="Google Shape;140;p3"/>
          <p:cNvPicPr preferRelativeResize="0"/>
          <p:nvPr/>
        </p:nvPicPr>
        <p:blipFill rotWithShape="1">
          <a:blip r:embed="rId9">
            <a:alphaModFix/>
          </a:blip>
          <a:srcRect/>
          <a:stretch/>
        </p:blipFill>
        <p:spPr>
          <a:xfrm>
            <a:off x="7600000" y="5200952"/>
            <a:ext cx="4053580" cy="4166299"/>
          </a:xfrm>
          <a:prstGeom prst="rect">
            <a:avLst/>
          </a:prstGeom>
          <a:noFill/>
          <a:ln>
            <a:noFill/>
          </a:ln>
        </p:spPr>
      </p:pic>
      <p:sp>
        <p:nvSpPr>
          <p:cNvPr id="141" name="Google Shape;141;p3"/>
          <p:cNvSpPr txBox="1"/>
          <p:nvPr/>
        </p:nvSpPr>
        <p:spPr>
          <a:xfrm>
            <a:off x="8117095" y="5626319"/>
            <a:ext cx="4504295"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1" i="0" u="none" strike="noStrike" cap="none" dirty="0" err="1">
                <a:solidFill>
                  <a:srgbClr val="305392"/>
                </a:solidFill>
                <a:latin typeface="나눔고딕" panose="020D0604000000000000" pitchFamily="50" charset="-127"/>
                <a:ea typeface="나눔고딕" panose="020D0604000000000000" pitchFamily="50" charset="-127"/>
                <a:sym typeface="Arial"/>
              </a:rPr>
              <a:t>가짜뉴스란</a:t>
            </a:r>
            <a:r>
              <a:rPr lang="en-US" sz="2300" b="1" i="0" u="none" strike="noStrike" cap="none" dirty="0">
                <a:solidFill>
                  <a:srgbClr val="305392"/>
                </a:solidFill>
                <a:latin typeface="나눔고딕" panose="020D0604000000000000" pitchFamily="50" charset="-127"/>
                <a:ea typeface="나눔고딕" panose="020D0604000000000000" pitchFamily="50" charset="-127"/>
                <a:sym typeface="Arial"/>
              </a:rPr>
              <a:t>?</a:t>
            </a:r>
            <a:endParaRPr sz="2300" b="1" i="0" u="none" strike="noStrike" cap="none" dirty="0">
              <a:solidFill>
                <a:srgbClr val="305392"/>
              </a:solidFill>
              <a:latin typeface="나눔고딕" panose="020D0604000000000000" pitchFamily="50" charset="-127"/>
              <a:ea typeface="나눔고딕" panose="020D0604000000000000" pitchFamily="50" charset="-127"/>
              <a:sym typeface="Arial"/>
            </a:endParaRPr>
          </a:p>
        </p:txBody>
      </p:sp>
      <p:pic>
        <p:nvPicPr>
          <p:cNvPr id="142" name="Google Shape;142;p3"/>
          <p:cNvPicPr preferRelativeResize="0"/>
          <p:nvPr/>
        </p:nvPicPr>
        <p:blipFill rotWithShape="1">
          <a:blip r:embed="rId10">
            <a:alphaModFix/>
          </a:blip>
          <a:srcRect/>
          <a:stretch/>
        </p:blipFill>
        <p:spPr>
          <a:xfrm>
            <a:off x="11222075" y="4991100"/>
            <a:ext cx="612630" cy="612630"/>
          </a:xfrm>
          <a:prstGeom prst="rect">
            <a:avLst/>
          </a:prstGeom>
          <a:noFill/>
          <a:ln>
            <a:noFill/>
          </a:ln>
        </p:spPr>
      </p:pic>
      <p:sp>
        <p:nvSpPr>
          <p:cNvPr id="143" name="Google Shape;143;p3"/>
          <p:cNvSpPr txBox="1"/>
          <p:nvPr/>
        </p:nvSpPr>
        <p:spPr>
          <a:xfrm>
            <a:off x="11251811" y="5143500"/>
            <a:ext cx="553134" cy="73862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나눔고딕" panose="020D0604000000000000" pitchFamily="50" charset="-127"/>
                <a:ea typeface="나눔고딕" panose="020D0604000000000000" pitchFamily="50" charset="-127"/>
                <a:sym typeface="Arial"/>
              </a:rPr>
              <a:t>Q1</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144" name="Google Shape;144;p3"/>
          <p:cNvSpPr txBox="1"/>
          <p:nvPr/>
        </p:nvSpPr>
        <p:spPr>
          <a:xfrm>
            <a:off x="8152381" y="6156277"/>
            <a:ext cx="3099300" cy="193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Calibri"/>
              <a:buNone/>
            </a:pPr>
            <a:r>
              <a:rPr lang="en-US" sz="2400" b="0" i="0" u="none" strike="noStrike" cap="none" dirty="0" err="1">
                <a:solidFill>
                  <a:schemeClr val="dk1"/>
                </a:solidFill>
                <a:latin typeface="나눔고딕" panose="020D0604000000000000" pitchFamily="50" charset="-127"/>
                <a:ea typeface="나눔고딕" panose="020D0604000000000000" pitchFamily="50" charset="-127"/>
                <a:cs typeface="Calibri"/>
                <a:sym typeface="Calibri"/>
              </a:rPr>
              <a:t>의도적으로</a:t>
            </a:r>
            <a:r>
              <a:rPr lang="en-US"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chemeClr val="dk1"/>
                </a:solidFill>
                <a:latin typeface="나눔고딕" panose="020D0604000000000000" pitchFamily="50" charset="-127"/>
                <a:ea typeface="나눔고딕" panose="020D0604000000000000" pitchFamily="50" charset="-127"/>
                <a:cs typeface="Calibri"/>
                <a:sym typeface="Calibri"/>
              </a:rPr>
              <a:t>잘못된</a:t>
            </a:r>
            <a:r>
              <a:rPr lang="en-US"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rPr>
              <a:t> </a:t>
            </a:r>
            <a:endParaRPr sz="2400" dirty="0">
              <a:solidFill>
                <a:schemeClr val="dk1"/>
              </a:solidFill>
              <a:latin typeface="나눔고딕" panose="020D0604000000000000" pitchFamily="50" charset="-127"/>
              <a:ea typeface="나눔고딕" panose="020D0604000000000000" pitchFamily="50" charset="-127"/>
              <a:cs typeface="Calibri"/>
              <a:sym typeface="Calibri"/>
            </a:endParaRPr>
          </a:p>
          <a:p>
            <a:pPr marL="0" marR="0" lvl="0" indent="0" algn="l" rtl="0">
              <a:lnSpc>
                <a:spcPct val="100000"/>
              </a:lnSpc>
              <a:spcBef>
                <a:spcPts val="0"/>
              </a:spcBef>
              <a:spcAft>
                <a:spcPts val="0"/>
              </a:spcAft>
              <a:buClr>
                <a:srgbClr val="000000"/>
              </a:buClr>
              <a:buSzPts val="2400"/>
              <a:buFont typeface="Calibri"/>
              <a:buNone/>
            </a:pPr>
            <a:r>
              <a:rPr lang="en-US" sz="2400" b="0" i="0" u="none" strike="noStrike" cap="none" dirty="0" err="1">
                <a:solidFill>
                  <a:schemeClr val="dk1"/>
                </a:solidFill>
                <a:latin typeface="나눔고딕" panose="020D0604000000000000" pitchFamily="50" charset="-127"/>
                <a:ea typeface="나눔고딕" panose="020D0604000000000000" pitchFamily="50" charset="-127"/>
                <a:cs typeface="Calibri"/>
                <a:sym typeface="Calibri"/>
              </a:rPr>
              <a:t>정보를</a:t>
            </a:r>
            <a:r>
              <a:rPr lang="en-US"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chemeClr val="dk1"/>
                </a:solidFill>
                <a:latin typeface="나눔고딕" panose="020D0604000000000000" pitchFamily="50" charset="-127"/>
                <a:ea typeface="나눔고딕" panose="020D0604000000000000" pitchFamily="50" charset="-127"/>
                <a:cs typeface="Calibri"/>
                <a:sym typeface="Calibri"/>
              </a:rPr>
              <a:t>제공하여</a:t>
            </a:r>
            <a:r>
              <a:rPr lang="en-US"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chemeClr val="dk1"/>
                </a:solidFill>
                <a:latin typeface="나눔고딕" panose="020D0604000000000000" pitchFamily="50" charset="-127"/>
                <a:ea typeface="나눔고딕" panose="020D0604000000000000" pitchFamily="50" charset="-127"/>
                <a:cs typeface="Calibri"/>
                <a:sym typeface="Calibri"/>
              </a:rPr>
              <a:t>대중을</a:t>
            </a:r>
            <a:r>
              <a:rPr lang="en-US"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chemeClr val="dk1"/>
                </a:solidFill>
                <a:latin typeface="나눔고딕" panose="020D0604000000000000" pitchFamily="50" charset="-127"/>
                <a:ea typeface="나눔고딕" panose="020D0604000000000000" pitchFamily="50" charset="-127"/>
                <a:cs typeface="Calibri"/>
                <a:sym typeface="Calibri"/>
              </a:rPr>
              <a:t>오도하거나</a:t>
            </a:r>
            <a:r>
              <a:rPr lang="en-US"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chemeClr val="dk1"/>
                </a:solidFill>
                <a:latin typeface="나눔고딕" panose="020D0604000000000000" pitchFamily="50" charset="-127"/>
                <a:ea typeface="나눔고딕" panose="020D0604000000000000" pitchFamily="50" charset="-127"/>
                <a:cs typeface="Calibri"/>
                <a:sym typeface="Calibri"/>
              </a:rPr>
              <a:t>혼란을</a:t>
            </a:r>
            <a:r>
              <a:rPr lang="en-US"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chemeClr val="dk1"/>
                </a:solidFill>
                <a:latin typeface="나눔고딕" panose="020D0604000000000000" pitchFamily="50" charset="-127"/>
                <a:ea typeface="나눔고딕" panose="020D0604000000000000" pitchFamily="50" charset="-127"/>
                <a:cs typeface="Calibri"/>
                <a:sym typeface="Calibri"/>
              </a:rPr>
              <a:t>야기하는</a:t>
            </a:r>
            <a:r>
              <a:rPr lang="en-US"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chemeClr val="dk1"/>
                </a:solidFill>
                <a:latin typeface="나눔고딕" panose="020D0604000000000000" pitchFamily="50" charset="-127"/>
                <a:ea typeface="나눔고딕" panose="020D0604000000000000" pitchFamily="50" charset="-127"/>
                <a:cs typeface="Calibri"/>
                <a:sym typeface="Calibri"/>
              </a:rPr>
              <a:t>뉴스</a:t>
            </a:r>
            <a:r>
              <a:rPr lang="en-US"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chemeClr val="dk1"/>
                </a:solidFill>
                <a:latin typeface="나눔고딕" panose="020D0604000000000000" pitchFamily="50" charset="-127"/>
                <a:ea typeface="나눔고딕" panose="020D0604000000000000" pitchFamily="50" charset="-127"/>
                <a:cs typeface="Calibri"/>
                <a:sym typeface="Calibri"/>
              </a:rPr>
              <a:t>콘텐츠를</a:t>
            </a:r>
            <a:r>
              <a:rPr lang="en-US"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chemeClr val="dk1"/>
                </a:solidFill>
                <a:latin typeface="나눔고딕" panose="020D0604000000000000" pitchFamily="50" charset="-127"/>
                <a:ea typeface="나눔고딕" panose="020D0604000000000000" pitchFamily="50" charset="-127"/>
                <a:cs typeface="Calibri"/>
                <a:sym typeface="Calibri"/>
              </a:rPr>
              <a:t>의미한다</a:t>
            </a:r>
            <a:r>
              <a:rPr lang="en-US"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rPr>
              <a:t>.</a:t>
            </a:r>
            <a:endParaRPr sz="2400" b="0" i="0" u="none" strike="noStrike" cap="none" dirty="0">
              <a:solidFill>
                <a:schemeClr val="dk1"/>
              </a:solidFill>
              <a:latin typeface="나눔고딕" panose="020D0604000000000000" pitchFamily="50" charset="-127"/>
              <a:ea typeface="나눔고딕" panose="020D0604000000000000" pitchFamily="50" charset="-127"/>
              <a:cs typeface="Calibri"/>
              <a:sym typeface="Calibri"/>
            </a:endParaRPr>
          </a:p>
        </p:txBody>
      </p:sp>
      <p:pic>
        <p:nvPicPr>
          <p:cNvPr id="145" name="Google Shape;145;p3"/>
          <p:cNvPicPr preferRelativeResize="0"/>
          <p:nvPr/>
        </p:nvPicPr>
        <p:blipFill rotWithShape="1">
          <a:blip r:embed="rId9">
            <a:alphaModFix/>
          </a:blip>
          <a:srcRect/>
          <a:stretch/>
        </p:blipFill>
        <p:spPr>
          <a:xfrm>
            <a:off x="12261884" y="5200952"/>
            <a:ext cx="4053580" cy="4166299"/>
          </a:xfrm>
          <a:prstGeom prst="rect">
            <a:avLst/>
          </a:prstGeom>
          <a:noFill/>
          <a:ln>
            <a:noFill/>
          </a:ln>
        </p:spPr>
      </p:pic>
      <p:sp>
        <p:nvSpPr>
          <p:cNvPr id="146" name="Google Shape;146;p3"/>
          <p:cNvSpPr txBox="1"/>
          <p:nvPr/>
        </p:nvSpPr>
        <p:spPr>
          <a:xfrm>
            <a:off x="12536148" y="5646880"/>
            <a:ext cx="4504295" cy="4462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05392"/>
              </a:buClr>
              <a:buSzPts val="2300"/>
              <a:buFont typeface="Arial"/>
              <a:buNone/>
            </a:pPr>
            <a:r>
              <a:rPr lang="en-US" sz="2300" b="1" i="0" u="none" strike="noStrike" cap="none" dirty="0" err="1">
                <a:solidFill>
                  <a:srgbClr val="305392"/>
                </a:solidFill>
                <a:latin typeface="나눔고딕" panose="020D0604000000000000" pitchFamily="50" charset="-127"/>
                <a:ea typeface="나눔고딕" panose="020D0604000000000000" pitchFamily="50" charset="-127"/>
                <a:sym typeface="Arial"/>
              </a:rPr>
              <a:t>우리</a:t>
            </a:r>
            <a:r>
              <a:rPr lang="en-US" sz="2300" b="1" i="0" u="none" strike="noStrike" cap="none" dirty="0">
                <a:solidFill>
                  <a:srgbClr val="305392"/>
                </a:solidFill>
                <a:latin typeface="나눔고딕" panose="020D0604000000000000" pitchFamily="50" charset="-127"/>
                <a:ea typeface="나눔고딕" panose="020D0604000000000000" pitchFamily="50" charset="-127"/>
                <a:sym typeface="Arial"/>
              </a:rPr>
              <a:t> </a:t>
            </a:r>
            <a:r>
              <a:rPr lang="en-US" sz="2300" b="1" i="0" u="none" strike="noStrike" cap="none" dirty="0" err="1">
                <a:solidFill>
                  <a:srgbClr val="305392"/>
                </a:solidFill>
                <a:latin typeface="나눔고딕" panose="020D0604000000000000" pitchFamily="50" charset="-127"/>
                <a:ea typeface="나눔고딕" panose="020D0604000000000000" pitchFamily="50" charset="-127"/>
                <a:sym typeface="Arial"/>
              </a:rPr>
              <a:t>팀이</a:t>
            </a:r>
            <a:r>
              <a:rPr lang="en-US" sz="2300" b="1" i="0" u="none" strike="noStrike" cap="none" dirty="0">
                <a:solidFill>
                  <a:srgbClr val="305392"/>
                </a:solidFill>
                <a:latin typeface="나눔고딕" panose="020D0604000000000000" pitchFamily="50" charset="-127"/>
                <a:ea typeface="나눔고딕" panose="020D0604000000000000" pitchFamily="50" charset="-127"/>
                <a:sym typeface="Arial"/>
              </a:rPr>
              <a:t> 한 </a:t>
            </a:r>
            <a:r>
              <a:rPr lang="en-US" sz="2300" b="1" i="0" u="none" strike="noStrike" cap="none" dirty="0" err="1">
                <a:solidFill>
                  <a:srgbClr val="305392"/>
                </a:solidFill>
                <a:latin typeface="나눔고딕" panose="020D0604000000000000" pitchFamily="50" charset="-127"/>
                <a:ea typeface="나눔고딕" panose="020D0604000000000000" pitchFamily="50" charset="-127"/>
                <a:sym typeface="Arial"/>
              </a:rPr>
              <a:t>것은</a:t>
            </a:r>
            <a:r>
              <a:rPr lang="en-US" sz="2300" b="1" i="0" u="none" strike="noStrike" cap="none" dirty="0">
                <a:solidFill>
                  <a:srgbClr val="305392"/>
                </a:solidFill>
                <a:latin typeface="나눔고딕" panose="020D0604000000000000" pitchFamily="50" charset="-127"/>
                <a:ea typeface="나눔고딕" panose="020D0604000000000000" pitchFamily="50" charset="-127"/>
                <a:sym typeface="Arial"/>
              </a:rPr>
              <a:t>?</a:t>
            </a:r>
            <a:endParaRPr sz="2300" b="1" i="0" u="none" strike="noStrike" cap="none" dirty="0">
              <a:solidFill>
                <a:srgbClr val="305392"/>
              </a:solidFill>
              <a:latin typeface="나눔고딕" panose="020D0604000000000000" pitchFamily="50" charset="-127"/>
              <a:ea typeface="나눔고딕" panose="020D0604000000000000" pitchFamily="50" charset="-127"/>
              <a:sym typeface="Arial"/>
            </a:endParaRPr>
          </a:p>
        </p:txBody>
      </p:sp>
      <p:pic>
        <p:nvPicPr>
          <p:cNvPr id="147" name="Google Shape;147;p3"/>
          <p:cNvPicPr preferRelativeResize="0"/>
          <p:nvPr/>
        </p:nvPicPr>
        <p:blipFill rotWithShape="1">
          <a:blip r:embed="rId10">
            <a:alphaModFix/>
          </a:blip>
          <a:srcRect/>
          <a:stretch/>
        </p:blipFill>
        <p:spPr>
          <a:xfrm>
            <a:off x="15883959" y="4988070"/>
            <a:ext cx="612630" cy="612630"/>
          </a:xfrm>
          <a:prstGeom prst="rect">
            <a:avLst/>
          </a:prstGeom>
          <a:noFill/>
          <a:ln>
            <a:noFill/>
          </a:ln>
        </p:spPr>
      </p:pic>
      <p:sp>
        <p:nvSpPr>
          <p:cNvPr id="148" name="Google Shape;148;p3"/>
          <p:cNvSpPr txBox="1"/>
          <p:nvPr/>
        </p:nvSpPr>
        <p:spPr>
          <a:xfrm>
            <a:off x="15913716" y="5143500"/>
            <a:ext cx="553134" cy="73862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Arial"/>
              <a:buNone/>
            </a:pPr>
            <a:r>
              <a:rPr lang="en-US" sz="2100" b="0" i="0" u="none" strike="noStrike" cap="none">
                <a:solidFill>
                  <a:srgbClr val="FFFFFF"/>
                </a:solidFill>
                <a:latin typeface="나눔고딕" panose="020D0604000000000000" pitchFamily="50" charset="-127"/>
                <a:ea typeface="나눔고딕" panose="020D0604000000000000" pitchFamily="50" charset="-127"/>
                <a:sym typeface="Arial"/>
              </a:rPr>
              <a:t>Q2</a:t>
            </a:r>
            <a:endParaRPr sz="18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149" name="Google Shape;149;p3"/>
          <p:cNvPicPr preferRelativeResize="0"/>
          <p:nvPr/>
        </p:nvPicPr>
        <p:blipFill rotWithShape="1">
          <a:blip r:embed="rId11">
            <a:alphaModFix/>
          </a:blip>
          <a:srcRect/>
          <a:stretch/>
        </p:blipFill>
        <p:spPr>
          <a:xfrm>
            <a:off x="12457761" y="6482141"/>
            <a:ext cx="2278815" cy="2332330"/>
          </a:xfrm>
          <a:prstGeom prst="rect">
            <a:avLst/>
          </a:prstGeom>
          <a:noFill/>
          <a:ln>
            <a:noFill/>
          </a:ln>
        </p:spPr>
      </p:pic>
      <p:pic>
        <p:nvPicPr>
          <p:cNvPr id="150" name="Google Shape;150;p3"/>
          <p:cNvPicPr preferRelativeResize="0"/>
          <p:nvPr/>
        </p:nvPicPr>
        <p:blipFill rotWithShape="1">
          <a:blip r:embed="rId12">
            <a:alphaModFix/>
          </a:blip>
          <a:srcRect/>
          <a:stretch/>
        </p:blipFill>
        <p:spPr>
          <a:xfrm>
            <a:off x="14709531" y="6535891"/>
            <a:ext cx="1354405" cy="1344620"/>
          </a:xfrm>
          <a:prstGeom prst="rect">
            <a:avLst/>
          </a:prstGeom>
          <a:noFill/>
          <a:ln>
            <a:noFill/>
          </a:ln>
        </p:spPr>
      </p:pic>
      <p:pic>
        <p:nvPicPr>
          <p:cNvPr id="151" name="Google Shape;151;p3"/>
          <p:cNvPicPr preferRelativeResize="0"/>
          <p:nvPr/>
        </p:nvPicPr>
        <p:blipFill rotWithShape="1">
          <a:blip r:embed="rId13">
            <a:alphaModFix/>
          </a:blip>
          <a:srcRect/>
          <a:stretch/>
        </p:blipFill>
        <p:spPr>
          <a:xfrm>
            <a:off x="14633506" y="7939121"/>
            <a:ext cx="1148839" cy="1136347"/>
          </a:xfrm>
          <a:prstGeom prst="rect">
            <a:avLst/>
          </a:prstGeom>
          <a:noFill/>
          <a:ln>
            <a:noFill/>
          </a:ln>
        </p:spPr>
      </p:pic>
      <p:sp>
        <p:nvSpPr>
          <p:cNvPr id="152" name="Google Shape;152;p3"/>
          <p:cNvSpPr txBox="1"/>
          <p:nvPr/>
        </p:nvSpPr>
        <p:spPr>
          <a:xfrm>
            <a:off x="12709522" y="7121496"/>
            <a:ext cx="1739504" cy="132343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000"/>
              <a:buFont typeface="Arial"/>
              <a:buNone/>
            </a:pPr>
            <a:r>
              <a:rPr lang="en-US" sz="2000" b="0" i="0" u="none" strike="noStrike" cap="none">
                <a:solidFill>
                  <a:srgbClr val="FFFFFF"/>
                </a:solidFill>
                <a:latin typeface="나눔고딕" panose="020D0604000000000000" pitchFamily="50" charset="-127"/>
                <a:ea typeface="나눔고딕" panose="020D0604000000000000" pitchFamily="50" charset="-127"/>
                <a:sym typeface="Arial"/>
              </a:rPr>
              <a:t>다양한 fake detection 모델 구현 &amp; 성능비교</a:t>
            </a:r>
            <a:endParaRPr sz="2000" b="0" i="0" u="none" strike="noStrike" cap="none">
              <a:solidFill>
                <a:srgbClr val="FFFFFF"/>
              </a:solidFill>
              <a:latin typeface="나눔고딕" panose="020D0604000000000000" pitchFamily="50" charset="-127"/>
              <a:ea typeface="나눔고딕" panose="020D0604000000000000" pitchFamily="50" charset="-127"/>
              <a:sym typeface="Arial"/>
            </a:endParaRPr>
          </a:p>
        </p:txBody>
      </p:sp>
      <p:sp>
        <p:nvSpPr>
          <p:cNvPr id="153" name="Google Shape;153;p3"/>
          <p:cNvSpPr txBox="1"/>
          <p:nvPr/>
        </p:nvSpPr>
        <p:spPr>
          <a:xfrm>
            <a:off x="14642538" y="6929474"/>
            <a:ext cx="1484175"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나눔고딕" panose="020D0604000000000000" pitchFamily="50" charset="-127"/>
                <a:ea typeface="나눔고딕" panose="020D0604000000000000" pitchFamily="50" charset="-127"/>
                <a:sym typeface="Arial"/>
              </a:rPr>
              <a:t>transformer 구현</a:t>
            </a:r>
            <a:endParaRPr sz="1600" b="0" i="0" u="none" strike="noStrike" cap="none">
              <a:solidFill>
                <a:srgbClr val="000000"/>
              </a:solidFill>
              <a:latin typeface="나눔고딕" panose="020D0604000000000000" pitchFamily="50" charset="-127"/>
              <a:ea typeface="나눔고딕" panose="020D0604000000000000" pitchFamily="50" charset="-127"/>
              <a:sym typeface="Arial"/>
            </a:endParaRPr>
          </a:p>
        </p:txBody>
      </p:sp>
      <p:sp>
        <p:nvSpPr>
          <p:cNvPr id="154" name="Google Shape;154;p3"/>
          <p:cNvSpPr txBox="1"/>
          <p:nvPr/>
        </p:nvSpPr>
        <p:spPr>
          <a:xfrm>
            <a:off x="14433701" y="8234635"/>
            <a:ext cx="1548447"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나눔고딕" panose="020D0604000000000000" pitchFamily="50" charset="-127"/>
                <a:ea typeface="나눔고딕" panose="020D0604000000000000" pitchFamily="50" charset="-127"/>
                <a:sym typeface="Arial"/>
              </a:rPr>
              <a:t>논문</a:t>
            </a:r>
            <a:endParaRPr sz="1600" b="0" i="0" u="none" strike="noStrike" cap="none">
              <a:solidFill>
                <a:srgbClr val="000000"/>
              </a:solidFill>
              <a:latin typeface="나눔고딕" panose="020D0604000000000000" pitchFamily="50" charset="-127"/>
              <a:ea typeface="나눔고딕" panose="020D0604000000000000" pitchFamily="50" charset="-127"/>
              <a:sym typeface="Arial"/>
            </a:endParaRPr>
          </a:p>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나눔고딕" panose="020D0604000000000000" pitchFamily="50" charset="-127"/>
                <a:ea typeface="나눔고딕" panose="020D0604000000000000" pitchFamily="50" charset="-127"/>
                <a:sym typeface="Arial"/>
              </a:rPr>
              <a:t>리딩</a:t>
            </a:r>
            <a:endParaRPr sz="1600" b="0" i="0" u="none" strike="noStrike" cap="none">
              <a:solidFill>
                <a:srgbClr val="000000"/>
              </a:solidFill>
              <a:latin typeface="나눔고딕" panose="020D0604000000000000" pitchFamily="50" charset="-127"/>
              <a:ea typeface="나눔고딕" panose="020D0604000000000000" pitchFamily="50" charset="-127"/>
              <a:sym typeface="Arial"/>
            </a:endParaRPr>
          </a:p>
        </p:txBody>
      </p:sp>
      <p:pic>
        <p:nvPicPr>
          <p:cNvPr id="155" name="Google Shape;155;p3"/>
          <p:cNvPicPr preferRelativeResize="0"/>
          <p:nvPr/>
        </p:nvPicPr>
        <p:blipFill rotWithShape="1">
          <a:blip r:embed="rId14">
            <a:alphaModFix/>
          </a:blip>
          <a:srcRect/>
          <a:stretch/>
        </p:blipFill>
        <p:spPr>
          <a:xfrm>
            <a:off x="1370843" y="7007532"/>
            <a:ext cx="3619633" cy="2532688"/>
          </a:xfrm>
          <a:prstGeom prst="rect">
            <a:avLst/>
          </a:prstGeom>
          <a:noFill/>
          <a:ln>
            <a:noFill/>
          </a:ln>
        </p:spPr>
      </p:pic>
      <p:pic>
        <p:nvPicPr>
          <p:cNvPr id="156" name="Google Shape;156;p3"/>
          <p:cNvPicPr preferRelativeResize="0"/>
          <p:nvPr/>
        </p:nvPicPr>
        <p:blipFill rotWithShape="1">
          <a:blip r:embed="rId15">
            <a:alphaModFix/>
          </a:blip>
          <a:srcRect/>
          <a:stretch/>
        </p:blipFill>
        <p:spPr>
          <a:xfrm>
            <a:off x="16505490" y="9541295"/>
            <a:ext cx="1514443" cy="496280"/>
          </a:xfrm>
          <a:prstGeom prst="rect">
            <a:avLst/>
          </a:prstGeom>
          <a:noFill/>
          <a:ln>
            <a:noFill/>
          </a:ln>
        </p:spPr>
      </p:pic>
      <p:sp>
        <p:nvSpPr>
          <p:cNvPr id="157" name="Google Shape;157;p3"/>
          <p:cNvSpPr txBox="1"/>
          <p:nvPr/>
        </p:nvSpPr>
        <p:spPr>
          <a:xfrm>
            <a:off x="15232463" y="613764"/>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나눔고딕" panose="020D0604000000000000" pitchFamily="50" charset="-127"/>
                <a:ea typeface="나눔고딕" panose="020D0604000000000000" pitchFamily="50" charset="-127"/>
                <a:sym typeface="Arial"/>
              </a:rPr>
              <a:t>23기 분석 미니프로젝트1</a:t>
            </a:r>
            <a:endParaRPr sz="1800">
              <a:solidFill>
                <a:schemeClr val="dk1"/>
              </a:solidFill>
              <a:latin typeface="나눔고딕" panose="020D0604000000000000" pitchFamily="50" charset="-127"/>
              <a:ea typeface="나눔고딕" panose="020D0604000000000000" pitchFamily="50" charset="-127"/>
              <a:sym typeface="Arial"/>
            </a:endParaRPr>
          </a:p>
        </p:txBody>
      </p:sp>
      <p:sp>
        <p:nvSpPr>
          <p:cNvPr id="158" name="Google Shape;158;p3"/>
          <p:cNvSpPr txBox="1"/>
          <p:nvPr/>
        </p:nvSpPr>
        <p:spPr>
          <a:xfrm>
            <a:off x="15100815" y="601069"/>
            <a:ext cx="2274300" cy="58473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823"/>
        <p:cNvGrpSpPr/>
        <p:nvPr/>
      </p:nvGrpSpPr>
      <p:grpSpPr>
        <a:xfrm>
          <a:off x="0" y="0"/>
          <a:ext cx="0" cy="0"/>
          <a:chOff x="0" y="0"/>
          <a:chExt cx="0" cy="0"/>
        </a:xfrm>
      </p:grpSpPr>
      <p:pic>
        <p:nvPicPr>
          <p:cNvPr id="824" name="Google Shape;824;g2f6abff2f19_3_6"/>
          <p:cNvPicPr preferRelativeResize="0"/>
          <p:nvPr/>
        </p:nvPicPr>
        <p:blipFill rotWithShape="1">
          <a:blip r:embed="rId3">
            <a:alphaModFix/>
          </a:blip>
          <a:srcRect/>
          <a:stretch/>
        </p:blipFill>
        <p:spPr>
          <a:xfrm>
            <a:off x="0" y="0"/>
            <a:ext cx="6152381" cy="10285715"/>
          </a:xfrm>
          <a:prstGeom prst="rect">
            <a:avLst/>
          </a:prstGeom>
          <a:noFill/>
          <a:ln>
            <a:noFill/>
          </a:ln>
        </p:spPr>
      </p:pic>
      <p:sp>
        <p:nvSpPr>
          <p:cNvPr id="825" name="Google Shape;825;g2f6abff2f19_3_6"/>
          <p:cNvSpPr txBox="1"/>
          <p:nvPr/>
        </p:nvSpPr>
        <p:spPr>
          <a:xfrm>
            <a:off x="1379799" y="1906250"/>
            <a:ext cx="4953300" cy="1015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b="1">
                <a:solidFill>
                  <a:srgbClr val="FFFFFF"/>
                </a:solidFill>
              </a:rPr>
              <a:t>테스트 데이터</a:t>
            </a:r>
            <a:endParaRPr sz="6000" b="1">
              <a:solidFill>
                <a:schemeClr val="dk1"/>
              </a:solidFill>
            </a:endParaRPr>
          </a:p>
        </p:txBody>
      </p:sp>
      <p:pic>
        <p:nvPicPr>
          <p:cNvPr id="826" name="Google Shape;826;g2f6abff2f19_3_6"/>
          <p:cNvPicPr preferRelativeResize="0"/>
          <p:nvPr/>
        </p:nvPicPr>
        <p:blipFill rotWithShape="1">
          <a:blip r:embed="rId4">
            <a:alphaModFix/>
          </a:blip>
          <a:srcRect/>
          <a:stretch/>
        </p:blipFill>
        <p:spPr>
          <a:xfrm>
            <a:off x="7375451" y="2304831"/>
            <a:ext cx="304762" cy="304762"/>
          </a:xfrm>
          <a:prstGeom prst="rect">
            <a:avLst/>
          </a:prstGeom>
          <a:noFill/>
          <a:ln>
            <a:noFill/>
          </a:ln>
        </p:spPr>
      </p:pic>
      <p:pic>
        <p:nvPicPr>
          <p:cNvPr id="827" name="Google Shape;827;g2f6abff2f19_3_6"/>
          <p:cNvPicPr preferRelativeResize="0"/>
          <p:nvPr/>
        </p:nvPicPr>
        <p:blipFill rotWithShape="1">
          <a:blip r:embed="rId5">
            <a:alphaModFix/>
          </a:blip>
          <a:srcRect/>
          <a:stretch/>
        </p:blipFill>
        <p:spPr>
          <a:xfrm>
            <a:off x="7492577" y="2360080"/>
            <a:ext cx="108606" cy="175217"/>
          </a:xfrm>
          <a:prstGeom prst="rect">
            <a:avLst/>
          </a:prstGeom>
          <a:noFill/>
          <a:ln>
            <a:noFill/>
          </a:ln>
        </p:spPr>
      </p:pic>
      <p:sp>
        <p:nvSpPr>
          <p:cNvPr id="828" name="Google Shape;828;g2f6abff2f19_3_6"/>
          <p:cNvSpPr txBox="1"/>
          <p:nvPr/>
        </p:nvSpPr>
        <p:spPr>
          <a:xfrm>
            <a:off x="7819546" y="2247684"/>
            <a:ext cx="5580000" cy="554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000" b="1" dirty="0">
                <a:solidFill>
                  <a:schemeClr val="lt1"/>
                </a:solidFill>
              </a:rPr>
              <a:t>test data</a:t>
            </a:r>
            <a:endParaRPr sz="1900" b="1" dirty="0">
              <a:solidFill>
                <a:schemeClr val="lt1"/>
              </a:solidFill>
            </a:endParaRPr>
          </a:p>
        </p:txBody>
      </p:sp>
      <p:pic>
        <p:nvPicPr>
          <p:cNvPr id="829" name="Google Shape;829;g2f6abff2f19_3_6"/>
          <p:cNvPicPr preferRelativeResize="0"/>
          <p:nvPr/>
        </p:nvPicPr>
        <p:blipFill rotWithShape="1">
          <a:blip r:embed="rId6">
            <a:alphaModFix/>
          </a:blip>
          <a:srcRect/>
          <a:stretch/>
        </p:blipFill>
        <p:spPr>
          <a:xfrm>
            <a:off x="1351717" y="5518049"/>
            <a:ext cx="3448946" cy="2413257"/>
          </a:xfrm>
          <a:prstGeom prst="rect">
            <a:avLst/>
          </a:prstGeom>
          <a:noFill/>
          <a:ln>
            <a:noFill/>
          </a:ln>
        </p:spPr>
      </p:pic>
      <p:pic>
        <p:nvPicPr>
          <p:cNvPr id="830" name="Google Shape;830;g2f6abff2f19_3_6"/>
          <p:cNvPicPr preferRelativeResize="0"/>
          <p:nvPr/>
        </p:nvPicPr>
        <p:blipFill rotWithShape="1">
          <a:blip r:embed="rId7">
            <a:alphaModFix/>
          </a:blip>
          <a:srcRect/>
          <a:stretch/>
        </p:blipFill>
        <p:spPr>
          <a:xfrm>
            <a:off x="16505490" y="9541295"/>
            <a:ext cx="1514443" cy="496280"/>
          </a:xfrm>
          <a:prstGeom prst="rect">
            <a:avLst/>
          </a:prstGeom>
          <a:noFill/>
          <a:ln>
            <a:noFill/>
          </a:ln>
        </p:spPr>
      </p:pic>
      <p:sp>
        <p:nvSpPr>
          <p:cNvPr id="831" name="Google Shape;831;g2f6abff2f19_3_6"/>
          <p:cNvSpPr txBox="1"/>
          <p:nvPr/>
        </p:nvSpPr>
        <p:spPr>
          <a:xfrm>
            <a:off x="1379791" y="897652"/>
            <a:ext cx="2040900" cy="369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err="1">
                <a:solidFill>
                  <a:schemeClr val="lt1"/>
                </a:solidFill>
                <a:latin typeface="나눔고딕" panose="020D0604000000000000" pitchFamily="50" charset="-127"/>
                <a:ea typeface="나눔고딕" panose="020D0604000000000000" pitchFamily="50" charset="-127"/>
                <a:sym typeface="Arial"/>
              </a:rPr>
              <a:t>검증결과</a:t>
            </a:r>
            <a:endParaRPr sz="1800" dirty="0">
              <a:solidFill>
                <a:schemeClr val="lt1"/>
              </a:solidFill>
              <a:latin typeface="나눔고딕" panose="020D0604000000000000" pitchFamily="50" charset="-127"/>
              <a:ea typeface="나눔고딕" panose="020D0604000000000000" pitchFamily="50" charset="-127"/>
              <a:sym typeface="Arial"/>
            </a:endParaRPr>
          </a:p>
        </p:txBody>
      </p:sp>
      <p:sp>
        <p:nvSpPr>
          <p:cNvPr id="832" name="Google Shape;832;g2f6abff2f19_3_6"/>
          <p:cNvSpPr txBox="1"/>
          <p:nvPr/>
        </p:nvSpPr>
        <p:spPr>
          <a:xfrm>
            <a:off x="7649150" y="3118900"/>
            <a:ext cx="6152400" cy="376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700">
                <a:solidFill>
                  <a:schemeClr val="lt1"/>
                </a:solidFill>
                <a:latin typeface="나눔고딕" panose="020D0604000000000000" pitchFamily="50" charset="-127"/>
                <a:ea typeface="나눔고딕" panose="020D0604000000000000" pitchFamily="50" charset="-127"/>
              </a:rPr>
              <a:t>test data 1</a:t>
            </a:r>
            <a:endParaRPr sz="2700">
              <a:solidFill>
                <a:schemeClr val="lt1"/>
              </a:solidFill>
              <a:latin typeface="나눔고딕" panose="020D0604000000000000" pitchFamily="50" charset="-127"/>
              <a:ea typeface="나눔고딕" panose="020D0604000000000000" pitchFamily="50" charset="-127"/>
            </a:endParaRPr>
          </a:p>
          <a:p>
            <a:pPr marL="457200" lvl="0" indent="-381000" algn="l" rtl="0">
              <a:spcBef>
                <a:spcPts val="0"/>
              </a:spcBef>
              <a:spcAft>
                <a:spcPts val="0"/>
              </a:spcAft>
              <a:buClr>
                <a:schemeClr val="lt1"/>
              </a:buClr>
              <a:buSzPts val="2400"/>
              <a:buChar char="●"/>
            </a:pPr>
            <a:r>
              <a:rPr lang="en-US" sz="2400">
                <a:solidFill>
                  <a:schemeClr val="lt1"/>
                </a:solidFill>
                <a:latin typeface="나눔고딕" panose="020D0604000000000000" pitchFamily="50" charset="-127"/>
                <a:ea typeface="나눔고딕" panose="020D0604000000000000" pitchFamily="50" charset="-127"/>
              </a:rPr>
              <a:t>fake, real 두 가지의 뉴스를 포함한 데이터</a:t>
            </a:r>
            <a:endParaRPr sz="2400">
              <a:solidFill>
                <a:schemeClr val="lt1"/>
              </a:solidFill>
              <a:latin typeface="나눔고딕" panose="020D0604000000000000" pitchFamily="50" charset="-127"/>
              <a:ea typeface="나눔고딕" panose="020D0604000000000000" pitchFamily="50" charset="-127"/>
            </a:endParaRPr>
          </a:p>
          <a:p>
            <a:pPr marL="457200" lvl="0" indent="-381000" algn="l" rtl="0">
              <a:spcBef>
                <a:spcPts val="0"/>
              </a:spcBef>
              <a:spcAft>
                <a:spcPts val="0"/>
              </a:spcAft>
              <a:buClr>
                <a:schemeClr val="lt1"/>
              </a:buClr>
              <a:buSzPts val="2400"/>
              <a:buChar char="●"/>
            </a:pPr>
            <a:r>
              <a:rPr lang="en-US" sz="2400">
                <a:solidFill>
                  <a:schemeClr val="lt1"/>
                </a:solidFill>
                <a:latin typeface="나눔고딕" panose="020D0604000000000000" pitchFamily="50" charset="-127"/>
                <a:ea typeface="나눔고딕" panose="020D0604000000000000" pitchFamily="50" charset="-127"/>
              </a:rPr>
              <a:t>fake인 기사와 real인 기사의 비율이 1대 1</a:t>
            </a:r>
            <a:endParaRPr sz="2400">
              <a:solidFill>
                <a:schemeClr val="lt1"/>
              </a:solidFill>
              <a:latin typeface="나눔고딕" panose="020D0604000000000000" pitchFamily="50" charset="-127"/>
              <a:ea typeface="나눔고딕" panose="020D0604000000000000" pitchFamily="50" charset="-127"/>
            </a:endParaRPr>
          </a:p>
          <a:p>
            <a:pPr marL="457200" lvl="0" indent="-381000" algn="l" rtl="0">
              <a:spcBef>
                <a:spcPts val="0"/>
              </a:spcBef>
              <a:spcAft>
                <a:spcPts val="0"/>
              </a:spcAft>
              <a:buClr>
                <a:schemeClr val="lt1"/>
              </a:buClr>
              <a:buSzPts val="2400"/>
              <a:buChar char="●"/>
            </a:pPr>
            <a:r>
              <a:rPr lang="en-US" sz="2400">
                <a:solidFill>
                  <a:schemeClr val="lt1"/>
                </a:solidFill>
                <a:latin typeface="나눔고딕" panose="020D0604000000000000" pitchFamily="50" charset="-127"/>
                <a:ea typeface="나눔고딕" panose="020D0604000000000000" pitchFamily="50" charset="-127"/>
              </a:rPr>
              <a:t>6335 rows × 4 columns, 30.7 MB</a:t>
            </a:r>
            <a:endParaRPr sz="2400">
              <a:solidFill>
                <a:schemeClr val="lt1"/>
              </a:solidFill>
              <a:latin typeface="나눔고딕" panose="020D0604000000000000" pitchFamily="50" charset="-127"/>
              <a:ea typeface="나눔고딕" panose="020D0604000000000000" pitchFamily="50" charset="-127"/>
            </a:endParaRPr>
          </a:p>
          <a:p>
            <a:pPr marL="0" lvl="0" indent="0" algn="l" rtl="0">
              <a:spcBef>
                <a:spcPts val="0"/>
              </a:spcBef>
              <a:spcAft>
                <a:spcPts val="0"/>
              </a:spcAft>
              <a:buNone/>
            </a:pPr>
            <a:endParaRPr sz="2700">
              <a:solidFill>
                <a:schemeClr val="lt1"/>
              </a:solidFill>
              <a:latin typeface="나눔고딕" panose="020D0604000000000000" pitchFamily="50" charset="-127"/>
              <a:ea typeface="나눔고딕" panose="020D0604000000000000" pitchFamily="50" charset="-127"/>
            </a:endParaRPr>
          </a:p>
          <a:p>
            <a:pPr marL="0" lvl="0" indent="0" algn="l" rtl="0">
              <a:spcBef>
                <a:spcPts val="0"/>
              </a:spcBef>
              <a:spcAft>
                <a:spcPts val="0"/>
              </a:spcAft>
              <a:buNone/>
            </a:pPr>
            <a:r>
              <a:rPr lang="en-US" sz="2700">
                <a:solidFill>
                  <a:schemeClr val="lt1"/>
                </a:solidFill>
                <a:latin typeface="나눔고딕" panose="020D0604000000000000" pitchFamily="50" charset="-127"/>
                <a:ea typeface="나눔고딕" panose="020D0604000000000000" pitchFamily="50" charset="-127"/>
              </a:rPr>
              <a:t>test data 2</a:t>
            </a:r>
            <a:endParaRPr sz="2700">
              <a:solidFill>
                <a:schemeClr val="lt1"/>
              </a:solidFill>
              <a:latin typeface="나눔고딕" panose="020D0604000000000000" pitchFamily="50" charset="-127"/>
              <a:ea typeface="나눔고딕" panose="020D0604000000000000" pitchFamily="50" charset="-127"/>
            </a:endParaRPr>
          </a:p>
          <a:p>
            <a:pPr marL="457200" lvl="0" indent="-381000" algn="l" rtl="0">
              <a:spcBef>
                <a:spcPts val="0"/>
              </a:spcBef>
              <a:spcAft>
                <a:spcPts val="0"/>
              </a:spcAft>
              <a:buClr>
                <a:schemeClr val="lt1"/>
              </a:buClr>
              <a:buSzPts val="2400"/>
              <a:buChar char="●"/>
            </a:pPr>
            <a:r>
              <a:rPr lang="en-US" sz="2400">
                <a:solidFill>
                  <a:schemeClr val="lt1"/>
                </a:solidFill>
                <a:latin typeface="나눔고딕" panose="020D0604000000000000" pitchFamily="50" charset="-127"/>
                <a:ea typeface="나눔고딕" panose="020D0604000000000000" pitchFamily="50" charset="-127"/>
              </a:rPr>
              <a:t>fake news로만 구성된 데이터</a:t>
            </a:r>
            <a:endParaRPr sz="2400">
              <a:solidFill>
                <a:schemeClr val="lt1"/>
              </a:solidFill>
              <a:latin typeface="나눔고딕" panose="020D0604000000000000" pitchFamily="50" charset="-127"/>
              <a:ea typeface="나눔고딕" panose="020D0604000000000000" pitchFamily="50" charset="-127"/>
            </a:endParaRPr>
          </a:p>
          <a:p>
            <a:pPr marL="457200" lvl="0" indent="-381000" algn="l" rtl="0">
              <a:spcBef>
                <a:spcPts val="0"/>
              </a:spcBef>
              <a:spcAft>
                <a:spcPts val="0"/>
              </a:spcAft>
              <a:buClr>
                <a:schemeClr val="lt1"/>
              </a:buClr>
              <a:buSzPts val="2400"/>
              <a:buChar char="●"/>
            </a:pPr>
            <a:r>
              <a:rPr lang="en-US" sz="2400">
                <a:solidFill>
                  <a:schemeClr val="lt1"/>
                </a:solidFill>
                <a:latin typeface="나눔고딕" panose="020D0604000000000000" pitchFamily="50" charset="-127"/>
                <a:ea typeface="나눔고딕" panose="020D0604000000000000" pitchFamily="50" charset="-127"/>
              </a:rPr>
              <a:t>23481 rows × 4 columns, 62.79 MB</a:t>
            </a:r>
            <a:endParaRPr sz="2400">
              <a:solidFill>
                <a:schemeClr val="lt1"/>
              </a:solidFill>
              <a:latin typeface="나눔고딕" panose="020D0604000000000000" pitchFamily="50" charset="-127"/>
              <a:ea typeface="나눔고딕" panose="020D0604000000000000" pitchFamily="50" charset="-127"/>
            </a:endParaRPr>
          </a:p>
        </p:txBody>
      </p:sp>
      <p:sp>
        <p:nvSpPr>
          <p:cNvPr id="833" name="Google Shape;833;g2f6abff2f19_3_6"/>
          <p:cNvSpPr txBox="1"/>
          <p:nvPr/>
        </p:nvSpPr>
        <p:spPr>
          <a:xfrm>
            <a:off x="15253215" y="7534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837"/>
        <p:cNvGrpSpPr/>
        <p:nvPr/>
      </p:nvGrpSpPr>
      <p:grpSpPr>
        <a:xfrm>
          <a:off x="0" y="0"/>
          <a:ext cx="0" cy="0"/>
          <a:chOff x="0" y="0"/>
          <a:chExt cx="0" cy="0"/>
        </a:xfrm>
      </p:grpSpPr>
      <p:pic>
        <p:nvPicPr>
          <p:cNvPr id="838" name="Google Shape;838;g28375f668c7_0_86"/>
          <p:cNvPicPr preferRelativeResize="0"/>
          <p:nvPr/>
        </p:nvPicPr>
        <p:blipFill rotWithShape="1">
          <a:blip r:embed="rId3">
            <a:alphaModFix/>
          </a:blip>
          <a:srcRect/>
          <a:stretch/>
        </p:blipFill>
        <p:spPr>
          <a:xfrm>
            <a:off x="0" y="0"/>
            <a:ext cx="6152381" cy="10285715"/>
          </a:xfrm>
          <a:prstGeom prst="rect">
            <a:avLst/>
          </a:prstGeom>
          <a:noFill/>
          <a:ln>
            <a:noFill/>
          </a:ln>
        </p:spPr>
      </p:pic>
      <p:pic>
        <p:nvPicPr>
          <p:cNvPr id="839" name="Google Shape;839;g28375f668c7_0_86"/>
          <p:cNvPicPr preferRelativeResize="0"/>
          <p:nvPr/>
        </p:nvPicPr>
        <p:blipFill rotWithShape="1">
          <a:blip r:embed="rId4">
            <a:alphaModFix/>
          </a:blip>
          <a:srcRect/>
          <a:stretch/>
        </p:blipFill>
        <p:spPr>
          <a:xfrm>
            <a:off x="1351717" y="5518049"/>
            <a:ext cx="3448946" cy="2413257"/>
          </a:xfrm>
          <a:prstGeom prst="rect">
            <a:avLst/>
          </a:prstGeom>
          <a:noFill/>
          <a:ln>
            <a:noFill/>
          </a:ln>
        </p:spPr>
      </p:pic>
      <p:pic>
        <p:nvPicPr>
          <p:cNvPr id="840" name="Google Shape;840;g28375f668c7_0_86"/>
          <p:cNvPicPr preferRelativeResize="0"/>
          <p:nvPr/>
        </p:nvPicPr>
        <p:blipFill rotWithShape="1">
          <a:blip r:embed="rId5">
            <a:alphaModFix/>
          </a:blip>
          <a:srcRect/>
          <a:stretch/>
        </p:blipFill>
        <p:spPr>
          <a:xfrm>
            <a:off x="16505490" y="9541295"/>
            <a:ext cx="1514443" cy="496280"/>
          </a:xfrm>
          <a:prstGeom prst="rect">
            <a:avLst/>
          </a:prstGeom>
          <a:noFill/>
          <a:ln>
            <a:noFill/>
          </a:ln>
        </p:spPr>
      </p:pic>
      <p:sp>
        <p:nvSpPr>
          <p:cNvPr id="841" name="Google Shape;841;g28375f668c7_0_86"/>
          <p:cNvSpPr txBox="1"/>
          <p:nvPr/>
        </p:nvSpPr>
        <p:spPr>
          <a:xfrm>
            <a:off x="14794438" y="723900"/>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842" name="Google Shape;842;g28375f668c7_0_86"/>
          <p:cNvSpPr txBox="1"/>
          <p:nvPr/>
        </p:nvSpPr>
        <p:spPr>
          <a:xfrm>
            <a:off x="1379791" y="897652"/>
            <a:ext cx="2040900" cy="369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err="1">
                <a:solidFill>
                  <a:schemeClr val="lt1"/>
                </a:solidFill>
                <a:latin typeface="나눔고딕" panose="020D0604000000000000" pitchFamily="50" charset="-127"/>
                <a:ea typeface="나눔고딕" panose="020D0604000000000000" pitchFamily="50" charset="-127"/>
                <a:sym typeface="Arial"/>
              </a:rPr>
              <a:t>검증결과</a:t>
            </a:r>
            <a:endParaRPr sz="1800" dirty="0">
              <a:solidFill>
                <a:schemeClr val="lt1"/>
              </a:solidFill>
              <a:latin typeface="나눔고딕" panose="020D0604000000000000" pitchFamily="50" charset="-127"/>
              <a:ea typeface="나눔고딕" panose="020D0604000000000000" pitchFamily="50" charset="-127"/>
              <a:sym typeface="Arial"/>
            </a:endParaRPr>
          </a:p>
        </p:txBody>
      </p:sp>
      <p:pic>
        <p:nvPicPr>
          <p:cNvPr id="843" name="Google Shape;843;g28375f668c7_0_86"/>
          <p:cNvPicPr preferRelativeResize="0"/>
          <p:nvPr/>
        </p:nvPicPr>
        <p:blipFill rotWithShape="1">
          <a:blip r:embed="rId6">
            <a:alphaModFix/>
          </a:blip>
          <a:srcRect/>
          <a:stretch/>
        </p:blipFill>
        <p:spPr>
          <a:xfrm>
            <a:off x="6609735" y="1568027"/>
            <a:ext cx="304762" cy="304762"/>
          </a:xfrm>
          <a:prstGeom prst="rect">
            <a:avLst/>
          </a:prstGeom>
          <a:noFill/>
          <a:ln>
            <a:noFill/>
          </a:ln>
        </p:spPr>
      </p:pic>
      <p:pic>
        <p:nvPicPr>
          <p:cNvPr id="844" name="Google Shape;844;g28375f668c7_0_86"/>
          <p:cNvPicPr preferRelativeResize="0"/>
          <p:nvPr/>
        </p:nvPicPr>
        <p:blipFill rotWithShape="1">
          <a:blip r:embed="rId7">
            <a:alphaModFix/>
          </a:blip>
          <a:srcRect/>
          <a:stretch/>
        </p:blipFill>
        <p:spPr>
          <a:xfrm>
            <a:off x="6726861" y="1623276"/>
            <a:ext cx="108606" cy="175217"/>
          </a:xfrm>
          <a:prstGeom prst="rect">
            <a:avLst/>
          </a:prstGeom>
          <a:noFill/>
          <a:ln>
            <a:noFill/>
          </a:ln>
        </p:spPr>
      </p:pic>
      <p:sp>
        <p:nvSpPr>
          <p:cNvPr id="845" name="Google Shape;845;g28375f668c7_0_86"/>
          <p:cNvSpPr txBox="1"/>
          <p:nvPr/>
        </p:nvSpPr>
        <p:spPr>
          <a:xfrm>
            <a:off x="7053830" y="1510880"/>
            <a:ext cx="6585900" cy="477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dirty="0">
                <a:solidFill>
                  <a:schemeClr val="lt1"/>
                </a:solidFill>
              </a:rPr>
              <a:t>BART</a:t>
            </a:r>
            <a:r>
              <a:rPr lang="en-US" sz="2500" b="1" dirty="0">
                <a:solidFill>
                  <a:schemeClr val="lt1"/>
                </a:solidFill>
                <a:latin typeface="Arial"/>
                <a:ea typeface="Arial"/>
                <a:cs typeface="Arial"/>
                <a:sym typeface="Arial"/>
              </a:rPr>
              <a:t> – </a:t>
            </a:r>
            <a:r>
              <a:rPr lang="en-US" sz="2500" b="1" dirty="0" err="1">
                <a:solidFill>
                  <a:schemeClr val="lt1"/>
                </a:solidFill>
                <a:latin typeface="Arial"/>
                <a:ea typeface="Arial"/>
                <a:cs typeface="Arial"/>
                <a:sym typeface="Arial"/>
              </a:rPr>
              <a:t>RoBERTa</a:t>
            </a:r>
            <a:r>
              <a:rPr lang="en-US" sz="2500" b="1" dirty="0">
                <a:solidFill>
                  <a:schemeClr val="lt1"/>
                </a:solidFill>
                <a:latin typeface="Arial"/>
                <a:ea typeface="Arial"/>
                <a:cs typeface="Arial"/>
                <a:sym typeface="Arial"/>
              </a:rPr>
              <a:t> (</a:t>
            </a:r>
            <a:r>
              <a:rPr lang="en-US" sz="2500" b="1" dirty="0">
                <a:solidFill>
                  <a:schemeClr val="lt1"/>
                </a:solidFill>
              </a:rPr>
              <a:t>Validation - train data</a:t>
            </a:r>
            <a:r>
              <a:rPr lang="en-US" sz="2500" b="1" dirty="0">
                <a:solidFill>
                  <a:schemeClr val="lt1"/>
                </a:solidFill>
                <a:latin typeface="Arial"/>
                <a:ea typeface="Arial"/>
                <a:cs typeface="Arial"/>
                <a:sym typeface="Arial"/>
              </a:rPr>
              <a:t>)</a:t>
            </a:r>
            <a:endParaRPr sz="1800" b="1" dirty="0">
              <a:solidFill>
                <a:schemeClr val="lt1"/>
              </a:solidFill>
              <a:latin typeface="Calibri"/>
              <a:ea typeface="Calibri"/>
              <a:cs typeface="Calibri"/>
              <a:sym typeface="Calibri"/>
            </a:endParaRPr>
          </a:p>
        </p:txBody>
      </p:sp>
      <p:sp>
        <p:nvSpPr>
          <p:cNvPr id="846" name="Google Shape;846;g28375f668c7_0_86"/>
          <p:cNvSpPr txBox="1"/>
          <p:nvPr/>
        </p:nvSpPr>
        <p:spPr>
          <a:xfrm>
            <a:off x="8226840" y="8345300"/>
            <a:ext cx="34491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lt1"/>
                </a:solidFill>
                <a:latin typeface="Arial"/>
                <a:ea typeface="Arial"/>
                <a:cs typeface="Arial"/>
                <a:sym typeface="Arial"/>
              </a:rPr>
              <a:t>Accuracy Score: </a:t>
            </a:r>
            <a:r>
              <a:rPr lang="en-US" sz="2400">
                <a:solidFill>
                  <a:schemeClr val="lt1"/>
                </a:solidFill>
                <a:latin typeface="Malgun Gothic"/>
                <a:ea typeface="Malgun Gothic"/>
                <a:cs typeface="Malgun Gothic"/>
                <a:sym typeface="Malgun Gothic"/>
              </a:rPr>
              <a:t>0.94</a:t>
            </a:r>
            <a:endParaRPr sz="2400">
              <a:solidFill>
                <a:schemeClr val="lt1"/>
              </a:solidFill>
              <a:latin typeface="Malgun Gothic"/>
              <a:ea typeface="Malgun Gothic"/>
              <a:cs typeface="Malgun Gothic"/>
              <a:sym typeface="Malgun Gothic"/>
            </a:endParaRPr>
          </a:p>
        </p:txBody>
      </p:sp>
      <p:sp>
        <p:nvSpPr>
          <p:cNvPr id="847" name="Google Shape;847;g28375f668c7_0_86"/>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pic>
        <p:nvPicPr>
          <p:cNvPr id="848" name="Google Shape;848;g28375f668c7_0_86"/>
          <p:cNvPicPr preferRelativeResize="0"/>
          <p:nvPr/>
        </p:nvPicPr>
        <p:blipFill>
          <a:blip r:embed="rId8">
            <a:alphaModFix/>
          </a:blip>
          <a:stretch>
            <a:fillRect/>
          </a:stretch>
        </p:blipFill>
        <p:spPr>
          <a:xfrm>
            <a:off x="6726850" y="2491474"/>
            <a:ext cx="6484948" cy="5439825"/>
          </a:xfrm>
          <a:prstGeom prst="rect">
            <a:avLst/>
          </a:prstGeom>
          <a:noFill/>
          <a:ln>
            <a:noFill/>
          </a:ln>
        </p:spPr>
      </p:pic>
      <p:sp>
        <p:nvSpPr>
          <p:cNvPr id="849" name="Google Shape;849;g28375f668c7_0_86"/>
          <p:cNvSpPr txBox="1"/>
          <p:nvPr/>
        </p:nvSpPr>
        <p:spPr>
          <a:xfrm>
            <a:off x="1379790" y="1906257"/>
            <a:ext cx="5415900" cy="1939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b="1">
                <a:solidFill>
                  <a:srgbClr val="FFFFFF"/>
                </a:solidFill>
              </a:rPr>
              <a:t>FND-NS</a:t>
            </a:r>
            <a:endParaRPr sz="6000" b="1">
              <a:solidFill>
                <a:srgbClr val="FFFFFF"/>
              </a:solidFill>
            </a:endParaRPr>
          </a:p>
          <a:p>
            <a:pPr marL="0" marR="0" lvl="0" indent="0" algn="l" rtl="0">
              <a:spcBef>
                <a:spcPts val="0"/>
              </a:spcBef>
              <a:spcAft>
                <a:spcPts val="0"/>
              </a:spcAft>
              <a:buNone/>
            </a:pPr>
            <a:r>
              <a:rPr lang="en-US" sz="6000" b="1">
                <a:solidFill>
                  <a:srgbClr val="FFFFFF"/>
                </a:solidFill>
              </a:rPr>
              <a:t>구현</a:t>
            </a:r>
            <a:endParaRPr sz="6000" b="1">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853"/>
        <p:cNvGrpSpPr/>
        <p:nvPr/>
      </p:nvGrpSpPr>
      <p:grpSpPr>
        <a:xfrm>
          <a:off x="0" y="0"/>
          <a:ext cx="0" cy="0"/>
          <a:chOff x="0" y="0"/>
          <a:chExt cx="0" cy="0"/>
        </a:xfrm>
      </p:grpSpPr>
      <p:pic>
        <p:nvPicPr>
          <p:cNvPr id="854" name="Google Shape;854;p29"/>
          <p:cNvPicPr preferRelativeResize="0"/>
          <p:nvPr/>
        </p:nvPicPr>
        <p:blipFill rotWithShape="1">
          <a:blip r:embed="rId3">
            <a:alphaModFix/>
          </a:blip>
          <a:srcRect/>
          <a:stretch/>
        </p:blipFill>
        <p:spPr>
          <a:xfrm>
            <a:off x="0" y="0"/>
            <a:ext cx="6152381" cy="10285714"/>
          </a:xfrm>
          <a:prstGeom prst="rect">
            <a:avLst/>
          </a:prstGeom>
          <a:noFill/>
          <a:ln>
            <a:noFill/>
          </a:ln>
        </p:spPr>
      </p:pic>
      <p:sp>
        <p:nvSpPr>
          <p:cNvPr id="855" name="Google Shape;855;p29"/>
          <p:cNvSpPr txBox="1"/>
          <p:nvPr/>
        </p:nvSpPr>
        <p:spPr>
          <a:xfrm>
            <a:off x="1379790" y="1906257"/>
            <a:ext cx="54159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rgbClr val="FFFFFF"/>
                </a:solidFill>
              </a:rPr>
              <a:t>결과</a:t>
            </a:r>
            <a:endParaRPr sz="8000" b="1">
              <a:solidFill>
                <a:schemeClr val="dk1"/>
              </a:solidFill>
            </a:endParaRPr>
          </a:p>
        </p:txBody>
      </p:sp>
      <p:sp>
        <p:nvSpPr>
          <p:cNvPr id="856" name="Google Shape;856;p29"/>
          <p:cNvSpPr txBox="1"/>
          <p:nvPr/>
        </p:nvSpPr>
        <p:spPr>
          <a:xfrm>
            <a:off x="1447800" y="3390900"/>
            <a:ext cx="1973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rgbClr val="FFFFFF"/>
                </a:solidFill>
              </a:rPr>
              <a:t>RNN</a:t>
            </a:r>
            <a:endParaRPr sz="2400" b="1">
              <a:solidFill>
                <a:schemeClr val="dk1"/>
              </a:solidFill>
              <a:latin typeface="Calibri"/>
              <a:ea typeface="Calibri"/>
              <a:cs typeface="Calibri"/>
              <a:sym typeface="Calibri"/>
            </a:endParaRPr>
          </a:p>
        </p:txBody>
      </p:sp>
      <p:pic>
        <p:nvPicPr>
          <p:cNvPr id="857" name="Google Shape;857;p29"/>
          <p:cNvPicPr preferRelativeResize="0"/>
          <p:nvPr/>
        </p:nvPicPr>
        <p:blipFill rotWithShape="1">
          <a:blip r:embed="rId4">
            <a:alphaModFix/>
          </a:blip>
          <a:srcRect/>
          <a:stretch/>
        </p:blipFill>
        <p:spPr>
          <a:xfrm>
            <a:off x="6701251" y="1347881"/>
            <a:ext cx="304762" cy="304762"/>
          </a:xfrm>
          <a:prstGeom prst="rect">
            <a:avLst/>
          </a:prstGeom>
          <a:noFill/>
          <a:ln>
            <a:noFill/>
          </a:ln>
        </p:spPr>
      </p:pic>
      <p:pic>
        <p:nvPicPr>
          <p:cNvPr id="858" name="Google Shape;858;p29"/>
          <p:cNvPicPr preferRelativeResize="0"/>
          <p:nvPr/>
        </p:nvPicPr>
        <p:blipFill rotWithShape="1">
          <a:blip r:embed="rId5">
            <a:alphaModFix/>
          </a:blip>
          <a:srcRect/>
          <a:stretch/>
        </p:blipFill>
        <p:spPr>
          <a:xfrm>
            <a:off x="6818377" y="1403130"/>
            <a:ext cx="108606" cy="175217"/>
          </a:xfrm>
          <a:prstGeom prst="rect">
            <a:avLst/>
          </a:prstGeom>
          <a:noFill/>
          <a:ln>
            <a:noFill/>
          </a:ln>
        </p:spPr>
      </p:pic>
      <p:sp>
        <p:nvSpPr>
          <p:cNvPr id="859" name="Google Shape;859;p29"/>
          <p:cNvSpPr txBox="1"/>
          <p:nvPr/>
        </p:nvSpPr>
        <p:spPr>
          <a:xfrm>
            <a:off x="7145347" y="1290734"/>
            <a:ext cx="4757170"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dirty="0">
                <a:solidFill>
                  <a:schemeClr val="lt1"/>
                </a:solidFill>
                <a:latin typeface="Arial"/>
                <a:ea typeface="Arial"/>
                <a:cs typeface="Arial"/>
                <a:sym typeface="Arial"/>
              </a:rPr>
              <a:t>RNN – </a:t>
            </a:r>
            <a:r>
              <a:rPr lang="en-US" sz="2500" b="1" dirty="0" err="1">
                <a:solidFill>
                  <a:schemeClr val="lt1"/>
                </a:solidFill>
                <a:latin typeface="Arial"/>
                <a:ea typeface="Arial"/>
                <a:cs typeface="Arial"/>
                <a:sym typeface="Arial"/>
              </a:rPr>
              <a:t>RoBERTa</a:t>
            </a:r>
            <a:r>
              <a:rPr lang="en-US" sz="2500" b="1" dirty="0">
                <a:solidFill>
                  <a:schemeClr val="lt1"/>
                </a:solidFill>
                <a:latin typeface="Arial"/>
                <a:ea typeface="Arial"/>
                <a:cs typeface="Arial"/>
                <a:sym typeface="Arial"/>
              </a:rPr>
              <a:t> (test data 1)</a:t>
            </a:r>
            <a:endParaRPr sz="1800" b="1" dirty="0">
              <a:solidFill>
                <a:schemeClr val="lt1"/>
              </a:solidFill>
              <a:latin typeface="Calibri"/>
              <a:ea typeface="Calibri"/>
              <a:cs typeface="Calibri"/>
              <a:sym typeface="Calibri"/>
            </a:endParaRPr>
          </a:p>
        </p:txBody>
      </p:sp>
      <p:pic>
        <p:nvPicPr>
          <p:cNvPr id="860" name="Google Shape;860;p29"/>
          <p:cNvPicPr preferRelativeResize="0"/>
          <p:nvPr/>
        </p:nvPicPr>
        <p:blipFill rotWithShape="1">
          <a:blip r:embed="rId6">
            <a:alphaModFix/>
          </a:blip>
          <a:srcRect/>
          <a:stretch/>
        </p:blipFill>
        <p:spPr>
          <a:xfrm>
            <a:off x="1351717" y="5518049"/>
            <a:ext cx="3448946" cy="2413257"/>
          </a:xfrm>
          <a:prstGeom prst="rect">
            <a:avLst/>
          </a:prstGeom>
          <a:noFill/>
          <a:ln>
            <a:noFill/>
          </a:ln>
        </p:spPr>
      </p:pic>
      <p:pic>
        <p:nvPicPr>
          <p:cNvPr id="861" name="Google Shape;861;p29"/>
          <p:cNvPicPr preferRelativeResize="0"/>
          <p:nvPr/>
        </p:nvPicPr>
        <p:blipFill rotWithShape="1">
          <a:blip r:embed="rId7">
            <a:alphaModFix/>
          </a:blip>
          <a:srcRect/>
          <a:stretch/>
        </p:blipFill>
        <p:spPr>
          <a:xfrm>
            <a:off x="16505490" y="9541295"/>
            <a:ext cx="1514443" cy="496280"/>
          </a:xfrm>
          <a:prstGeom prst="rect">
            <a:avLst/>
          </a:prstGeom>
          <a:noFill/>
          <a:ln>
            <a:noFill/>
          </a:ln>
        </p:spPr>
      </p:pic>
      <p:sp>
        <p:nvSpPr>
          <p:cNvPr id="862" name="Google Shape;862;p29"/>
          <p:cNvSpPr txBox="1"/>
          <p:nvPr/>
        </p:nvSpPr>
        <p:spPr>
          <a:xfrm>
            <a:off x="14794438" y="723900"/>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863" name="Google Shape;863;p29"/>
          <p:cNvSpPr txBox="1"/>
          <p:nvPr/>
        </p:nvSpPr>
        <p:spPr>
          <a:xfrm>
            <a:off x="1379791" y="897652"/>
            <a:ext cx="204102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나눔고딕" panose="020D0604000000000000" pitchFamily="50" charset="-127"/>
                <a:ea typeface="나눔고딕" panose="020D0604000000000000" pitchFamily="50" charset="-127"/>
                <a:sym typeface="Arial"/>
              </a:rPr>
              <a:t>검증결과</a:t>
            </a:r>
            <a:endParaRPr sz="1800">
              <a:solidFill>
                <a:schemeClr val="lt1"/>
              </a:solidFill>
              <a:latin typeface="나눔고딕" panose="020D0604000000000000" pitchFamily="50" charset="-127"/>
              <a:ea typeface="나눔고딕" panose="020D0604000000000000" pitchFamily="50" charset="-127"/>
              <a:sym typeface="Arial"/>
            </a:endParaRPr>
          </a:p>
        </p:txBody>
      </p:sp>
      <p:pic>
        <p:nvPicPr>
          <p:cNvPr id="864" name="Google Shape;864;p29"/>
          <p:cNvPicPr preferRelativeResize="0"/>
          <p:nvPr/>
        </p:nvPicPr>
        <p:blipFill rotWithShape="1">
          <a:blip r:embed="rId8">
            <a:alphaModFix/>
          </a:blip>
          <a:srcRect/>
          <a:stretch/>
        </p:blipFill>
        <p:spPr>
          <a:xfrm>
            <a:off x="6495047" y="1906257"/>
            <a:ext cx="4993419" cy="3790922"/>
          </a:xfrm>
          <a:prstGeom prst="rect">
            <a:avLst/>
          </a:prstGeom>
          <a:noFill/>
          <a:ln>
            <a:noFill/>
          </a:ln>
        </p:spPr>
      </p:pic>
      <p:pic>
        <p:nvPicPr>
          <p:cNvPr id="865" name="Google Shape;865;p29"/>
          <p:cNvPicPr preferRelativeResize="0"/>
          <p:nvPr/>
        </p:nvPicPr>
        <p:blipFill rotWithShape="1">
          <a:blip r:embed="rId9">
            <a:alphaModFix/>
          </a:blip>
          <a:srcRect/>
          <a:stretch/>
        </p:blipFill>
        <p:spPr>
          <a:xfrm>
            <a:off x="6521150" y="5938900"/>
            <a:ext cx="4993425" cy="3753375"/>
          </a:xfrm>
          <a:prstGeom prst="rect">
            <a:avLst/>
          </a:prstGeom>
          <a:noFill/>
          <a:ln>
            <a:noFill/>
          </a:ln>
        </p:spPr>
      </p:pic>
      <p:pic>
        <p:nvPicPr>
          <p:cNvPr id="866" name="Google Shape;866;p29"/>
          <p:cNvPicPr preferRelativeResize="0"/>
          <p:nvPr/>
        </p:nvPicPr>
        <p:blipFill rotWithShape="1">
          <a:blip r:embed="rId10">
            <a:alphaModFix/>
          </a:blip>
          <a:srcRect/>
          <a:stretch/>
        </p:blipFill>
        <p:spPr>
          <a:xfrm>
            <a:off x="11869466" y="2027018"/>
            <a:ext cx="6036980" cy="5278005"/>
          </a:xfrm>
          <a:prstGeom prst="rect">
            <a:avLst/>
          </a:prstGeom>
          <a:noFill/>
          <a:ln>
            <a:noFill/>
          </a:ln>
        </p:spPr>
      </p:pic>
      <p:sp>
        <p:nvSpPr>
          <p:cNvPr id="867" name="Google Shape;867;p29"/>
          <p:cNvSpPr txBox="1"/>
          <p:nvPr/>
        </p:nvSpPr>
        <p:spPr>
          <a:xfrm>
            <a:off x="13163558" y="7584738"/>
            <a:ext cx="34488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lt1"/>
                </a:solidFill>
                <a:latin typeface="Arial"/>
                <a:ea typeface="Arial"/>
                <a:cs typeface="Arial"/>
                <a:sym typeface="Arial"/>
              </a:rPr>
              <a:t>Accuracy Score: </a:t>
            </a:r>
            <a:r>
              <a:rPr lang="en-US" sz="2400">
                <a:solidFill>
                  <a:schemeClr val="lt1"/>
                </a:solidFill>
                <a:latin typeface="Malgun Gothic"/>
                <a:ea typeface="Malgun Gothic"/>
                <a:cs typeface="Malgun Gothic"/>
                <a:sym typeface="Malgun Gothic"/>
              </a:rPr>
              <a:t>0.9613</a:t>
            </a:r>
            <a:endParaRPr sz="2400">
              <a:solidFill>
                <a:schemeClr val="lt1"/>
              </a:solidFill>
              <a:latin typeface="Arial"/>
              <a:ea typeface="Arial"/>
              <a:cs typeface="Arial"/>
              <a:sym typeface="Arial"/>
            </a:endParaRPr>
          </a:p>
        </p:txBody>
      </p:sp>
      <p:sp>
        <p:nvSpPr>
          <p:cNvPr id="868" name="Google Shape;868;p29"/>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872"/>
        <p:cNvGrpSpPr/>
        <p:nvPr/>
      </p:nvGrpSpPr>
      <p:grpSpPr>
        <a:xfrm>
          <a:off x="0" y="0"/>
          <a:ext cx="0" cy="0"/>
          <a:chOff x="0" y="0"/>
          <a:chExt cx="0" cy="0"/>
        </a:xfrm>
      </p:grpSpPr>
      <p:pic>
        <p:nvPicPr>
          <p:cNvPr id="873" name="Google Shape;873;p30"/>
          <p:cNvPicPr preferRelativeResize="0"/>
          <p:nvPr/>
        </p:nvPicPr>
        <p:blipFill rotWithShape="1">
          <a:blip r:embed="rId3">
            <a:alphaModFix/>
          </a:blip>
          <a:srcRect/>
          <a:stretch/>
        </p:blipFill>
        <p:spPr>
          <a:xfrm>
            <a:off x="0" y="0"/>
            <a:ext cx="6152381" cy="10285714"/>
          </a:xfrm>
          <a:prstGeom prst="rect">
            <a:avLst/>
          </a:prstGeom>
          <a:noFill/>
          <a:ln>
            <a:noFill/>
          </a:ln>
        </p:spPr>
      </p:pic>
      <p:sp>
        <p:nvSpPr>
          <p:cNvPr id="874" name="Google Shape;874;p30"/>
          <p:cNvSpPr txBox="1"/>
          <p:nvPr/>
        </p:nvSpPr>
        <p:spPr>
          <a:xfrm>
            <a:off x="1379790" y="1906257"/>
            <a:ext cx="54159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rgbClr val="FFFFFF"/>
                </a:solidFill>
              </a:rPr>
              <a:t>결과</a:t>
            </a:r>
            <a:endParaRPr sz="8000" b="1">
              <a:solidFill>
                <a:schemeClr val="dk1"/>
              </a:solidFill>
            </a:endParaRPr>
          </a:p>
        </p:txBody>
      </p:sp>
      <p:sp>
        <p:nvSpPr>
          <p:cNvPr id="875" name="Google Shape;875;p30"/>
          <p:cNvSpPr txBox="1"/>
          <p:nvPr/>
        </p:nvSpPr>
        <p:spPr>
          <a:xfrm>
            <a:off x="1447800" y="3390900"/>
            <a:ext cx="1973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rgbClr val="FFFFFF"/>
                </a:solidFill>
              </a:rPr>
              <a:t>RNN</a:t>
            </a:r>
            <a:endParaRPr sz="2400" b="1">
              <a:solidFill>
                <a:schemeClr val="dk1"/>
              </a:solidFill>
              <a:latin typeface="Calibri"/>
              <a:ea typeface="Calibri"/>
              <a:cs typeface="Calibri"/>
              <a:sym typeface="Calibri"/>
            </a:endParaRPr>
          </a:p>
        </p:txBody>
      </p:sp>
      <p:pic>
        <p:nvPicPr>
          <p:cNvPr id="876" name="Google Shape;876;p30"/>
          <p:cNvPicPr preferRelativeResize="0"/>
          <p:nvPr/>
        </p:nvPicPr>
        <p:blipFill rotWithShape="1">
          <a:blip r:embed="rId4">
            <a:alphaModFix/>
          </a:blip>
          <a:srcRect/>
          <a:stretch/>
        </p:blipFill>
        <p:spPr>
          <a:xfrm>
            <a:off x="1351717" y="5518049"/>
            <a:ext cx="3448946" cy="2413257"/>
          </a:xfrm>
          <a:prstGeom prst="rect">
            <a:avLst/>
          </a:prstGeom>
          <a:noFill/>
          <a:ln>
            <a:noFill/>
          </a:ln>
        </p:spPr>
      </p:pic>
      <p:pic>
        <p:nvPicPr>
          <p:cNvPr id="877" name="Google Shape;877;p30"/>
          <p:cNvPicPr preferRelativeResize="0"/>
          <p:nvPr/>
        </p:nvPicPr>
        <p:blipFill rotWithShape="1">
          <a:blip r:embed="rId5">
            <a:alphaModFix/>
          </a:blip>
          <a:srcRect/>
          <a:stretch/>
        </p:blipFill>
        <p:spPr>
          <a:xfrm>
            <a:off x="16505490" y="9541295"/>
            <a:ext cx="1514443" cy="496280"/>
          </a:xfrm>
          <a:prstGeom prst="rect">
            <a:avLst/>
          </a:prstGeom>
          <a:noFill/>
          <a:ln>
            <a:noFill/>
          </a:ln>
        </p:spPr>
      </p:pic>
      <p:sp>
        <p:nvSpPr>
          <p:cNvPr id="878" name="Google Shape;878;p30"/>
          <p:cNvSpPr txBox="1"/>
          <p:nvPr/>
        </p:nvSpPr>
        <p:spPr>
          <a:xfrm>
            <a:off x="14794438" y="723900"/>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879" name="Google Shape;879;p30"/>
          <p:cNvSpPr txBox="1"/>
          <p:nvPr/>
        </p:nvSpPr>
        <p:spPr>
          <a:xfrm>
            <a:off x="1379791" y="897652"/>
            <a:ext cx="204102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err="1">
                <a:solidFill>
                  <a:schemeClr val="lt1"/>
                </a:solidFill>
                <a:latin typeface="나눔고딕" panose="020D0604000000000000" pitchFamily="50" charset="-127"/>
                <a:ea typeface="나눔고딕" panose="020D0604000000000000" pitchFamily="50" charset="-127"/>
                <a:sym typeface="Arial"/>
              </a:rPr>
              <a:t>검증결과</a:t>
            </a:r>
            <a:endParaRPr sz="1800" dirty="0">
              <a:solidFill>
                <a:schemeClr val="lt1"/>
              </a:solidFill>
              <a:latin typeface="나눔고딕" panose="020D0604000000000000" pitchFamily="50" charset="-127"/>
              <a:ea typeface="나눔고딕" panose="020D0604000000000000" pitchFamily="50" charset="-127"/>
              <a:sym typeface="Arial"/>
            </a:endParaRPr>
          </a:p>
        </p:txBody>
      </p:sp>
      <p:pic>
        <p:nvPicPr>
          <p:cNvPr id="880" name="Google Shape;880;p30"/>
          <p:cNvPicPr preferRelativeResize="0"/>
          <p:nvPr/>
        </p:nvPicPr>
        <p:blipFill rotWithShape="1">
          <a:blip r:embed="rId6">
            <a:alphaModFix/>
          </a:blip>
          <a:srcRect/>
          <a:stretch/>
        </p:blipFill>
        <p:spPr>
          <a:xfrm>
            <a:off x="6609735" y="1568027"/>
            <a:ext cx="304762" cy="304762"/>
          </a:xfrm>
          <a:prstGeom prst="rect">
            <a:avLst/>
          </a:prstGeom>
          <a:noFill/>
          <a:ln>
            <a:noFill/>
          </a:ln>
        </p:spPr>
      </p:pic>
      <p:pic>
        <p:nvPicPr>
          <p:cNvPr id="881" name="Google Shape;881;p30"/>
          <p:cNvPicPr preferRelativeResize="0"/>
          <p:nvPr/>
        </p:nvPicPr>
        <p:blipFill rotWithShape="1">
          <a:blip r:embed="rId7">
            <a:alphaModFix/>
          </a:blip>
          <a:srcRect/>
          <a:stretch/>
        </p:blipFill>
        <p:spPr>
          <a:xfrm>
            <a:off x="6726861" y="1623276"/>
            <a:ext cx="108606" cy="175217"/>
          </a:xfrm>
          <a:prstGeom prst="rect">
            <a:avLst/>
          </a:prstGeom>
          <a:noFill/>
          <a:ln>
            <a:noFill/>
          </a:ln>
        </p:spPr>
      </p:pic>
      <p:sp>
        <p:nvSpPr>
          <p:cNvPr id="882" name="Google Shape;882;p30"/>
          <p:cNvSpPr txBox="1"/>
          <p:nvPr/>
        </p:nvSpPr>
        <p:spPr>
          <a:xfrm>
            <a:off x="7053830" y="1510880"/>
            <a:ext cx="6585969"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Arial"/>
                <a:ea typeface="Arial"/>
                <a:cs typeface="Arial"/>
                <a:sym typeface="Arial"/>
              </a:rPr>
              <a:t>RNN – RoBERTa (test data 2: only fake)</a:t>
            </a:r>
            <a:endParaRPr sz="1800" b="1">
              <a:solidFill>
                <a:schemeClr val="lt1"/>
              </a:solidFill>
              <a:latin typeface="Calibri"/>
              <a:ea typeface="Calibri"/>
              <a:cs typeface="Calibri"/>
              <a:sym typeface="Calibri"/>
            </a:endParaRPr>
          </a:p>
        </p:txBody>
      </p:sp>
      <p:pic>
        <p:nvPicPr>
          <p:cNvPr id="883" name="Google Shape;883;p30"/>
          <p:cNvPicPr preferRelativeResize="0"/>
          <p:nvPr/>
        </p:nvPicPr>
        <p:blipFill rotWithShape="1">
          <a:blip r:embed="rId8">
            <a:alphaModFix/>
          </a:blip>
          <a:srcRect/>
          <a:stretch/>
        </p:blipFill>
        <p:spPr>
          <a:xfrm>
            <a:off x="6609735" y="2247900"/>
            <a:ext cx="6683319" cy="5837426"/>
          </a:xfrm>
          <a:prstGeom prst="rect">
            <a:avLst/>
          </a:prstGeom>
          <a:noFill/>
          <a:ln>
            <a:noFill/>
          </a:ln>
        </p:spPr>
      </p:pic>
      <p:sp>
        <p:nvSpPr>
          <p:cNvPr id="884" name="Google Shape;884;p30"/>
          <p:cNvSpPr txBox="1"/>
          <p:nvPr/>
        </p:nvSpPr>
        <p:spPr>
          <a:xfrm>
            <a:off x="8226840" y="8345300"/>
            <a:ext cx="34491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lt1"/>
                </a:solidFill>
                <a:latin typeface="Arial"/>
                <a:ea typeface="Arial"/>
                <a:cs typeface="Arial"/>
                <a:sym typeface="Arial"/>
              </a:rPr>
              <a:t>Accuracy Score: </a:t>
            </a:r>
            <a:r>
              <a:rPr lang="en-US" sz="2400">
                <a:solidFill>
                  <a:schemeClr val="lt1"/>
                </a:solidFill>
                <a:latin typeface="Malgun Gothic"/>
                <a:ea typeface="Malgun Gothic"/>
                <a:cs typeface="Malgun Gothic"/>
                <a:sym typeface="Malgun Gothic"/>
              </a:rPr>
              <a:t>0.996</a:t>
            </a:r>
            <a:endParaRPr sz="2400">
              <a:solidFill>
                <a:schemeClr val="lt1"/>
              </a:solidFill>
              <a:latin typeface="Malgun Gothic"/>
              <a:ea typeface="Malgun Gothic"/>
              <a:cs typeface="Malgun Gothic"/>
              <a:sym typeface="Malgun Gothic"/>
            </a:endParaRPr>
          </a:p>
        </p:txBody>
      </p:sp>
      <p:sp>
        <p:nvSpPr>
          <p:cNvPr id="885" name="Google Shape;885;p30"/>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890"/>
        <p:cNvGrpSpPr/>
        <p:nvPr/>
      </p:nvGrpSpPr>
      <p:grpSpPr>
        <a:xfrm>
          <a:off x="0" y="0"/>
          <a:ext cx="0" cy="0"/>
          <a:chOff x="0" y="0"/>
          <a:chExt cx="0" cy="0"/>
        </a:xfrm>
      </p:grpSpPr>
      <p:pic>
        <p:nvPicPr>
          <p:cNvPr id="891" name="Google Shape;891;p27"/>
          <p:cNvPicPr preferRelativeResize="0"/>
          <p:nvPr/>
        </p:nvPicPr>
        <p:blipFill rotWithShape="1">
          <a:blip r:embed="rId3">
            <a:alphaModFix/>
          </a:blip>
          <a:srcRect/>
          <a:stretch/>
        </p:blipFill>
        <p:spPr>
          <a:xfrm>
            <a:off x="0" y="14748"/>
            <a:ext cx="6152381" cy="10285714"/>
          </a:xfrm>
          <a:prstGeom prst="rect">
            <a:avLst/>
          </a:prstGeom>
          <a:noFill/>
          <a:ln>
            <a:noFill/>
          </a:ln>
        </p:spPr>
      </p:pic>
      <p:sp>
        <p:nvSpPr>
          <p:cNvPr id="892" name="Google Shape;892;p27"/>
          <p:cNvSpPr txBox="1"/>
          <p:nvPr/>
        </p:nvSpPr>
        <p:spPr>
          <a:xfrm>
            <a:off x="1379790" y="1906257"/>
            <a:ext cx="54159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rgbClr val="FFFFFF"/>
                </a:solidFill>
              </a:rPr>
              <a:t>결과</a:t>
            </a:r>
            <a:endParaRPr sz="8000" b="1">
              <a:solidFill>
                <a:schemeClr val="dk1"/>
              </a:solidFill>
            </a:endParaRPr>
          </a:p>
        </p:txBody>
      </p:sp>
      <p:sp>
        <p:nvSpPr>
          <p:cNvPr id="893" name="Google Shape;893;p27"/>
          <p:cNvSpPr txBox="1"/>
          <p:nvPr/>
        </p:nvSpPr>
        <p:spPr>
          <a:xfrm>
            <a:off x="1447800" y="3390900"/>
            <a:ext cx="1973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rgbClr val="FFFFFF"/>
                </a:solidFill>
              </a:rPr>
              <a:t>LSTM</a:t>
            </a:r>
            <a:endParaRPr sz="2400" b="1">
              <a:solidFill>
                <a:schemeClr val="dk1"/>
              </a:solidFill>
              <a:latin typeface="Calibri"/>
              <a:ea typeface="Calibri"/>
              <a:cs typeface="Calibri"/>
              <a:sym typeface="Calibri"/>
            </a:endParaRPr>
          </a:p>
        </p:txBody>
      </p:sp>
      <p:pic>
        <p:nvPicPr>
          <p:cNvPr id="894" name="Google Shape;894;p27"/>
          <p:cNvPicPr preferRelativeResize="0"/>
          <p:nvPr/>
        </p:nvPicPr>
        <p:blipFill rotWithShape="1">
          <a:blip r:embed="rId4">
            <a:alphaModFix/>
          </a:blip>
          <a:srcRect/>
          <a:stretch/>
        </p:blipFill>
        <p:spPr>
          <a:xfrm>
            <a:off x="6701251" y="1347881"/>
            <a:ext cx="304762" cy="304762"/>
          </a:xfrm>
          <a:prstGeom prst="rect">
            <a:avLst/>
          </a:prstGeom>
          <a:noFill/>
          <a:ln>
            <a:noFill/>
          </a:ln>
        </p:spPr>
      </p:pic>
      <p:pic>
        <p:nvPicPr>
          <p:cNvPr id="895" name="Google Shape;895;p27"/>
          <p:cNvPicPr preferRelativeResize="0"/>
          <p:nvPr/>
        </p:nvPicPr>
        <p:blipFill rotWithShape="1">
          <a:blip r:embed="rId5">
            <a:alphaModFix/>
          </a:blip>
          <a:srcRect/>
          <a:stretch/>
        </p:blipFill>
        <p:spPr>
          <a:xfrm>
            <a:off x="6818377" y="1403130"/>
            <a:ext cx="108606" cy="175217"/>
          </a:xfrm>
          <a:prstGeom prst="rect">
            <a:avLst/>
          </a:prstGeom>
          <a:noFill/>
          <a:ln>
            <a:noFill/>
          </a:ln>
        </p:spPr>
      </p:pic>
      <p:sp>
        <p:nvSpPr>
          <p:cNvPr id="896" name="Google Shape;896;p27"/>
          <p:cNvSpPr txBox="1"/>
          <p:nvPr/>
        </p:nvSpPr>
        <p:spPr>
          <a:xfrm>
            <a:off x="7145347" y="1290734"/>
            <a:ext cx="4757170"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Arial"/>
                <a:ea typeface="Arial"/>
                <a:cs typeface="Arial"/>
                <a:sym typeface="Arial"/>
              </a:rPr>
              <a:t>LSTM – RoBERTa (test data 1)</a:t>
            </a:r>
            <a:endParaRPr sz="1800" b="1">
              <a:solidFill>
                <a:schemeClr val="lt1"/>
              </a:solidFill>
              <a:latin typeface="Calibri"/>
              <a:ea typeface="Calibri"/>
              <a:cs typeface="Calibri"/>
              <a:sym typeface="Calibri"/>
            </a:endParaRPr>
          </a:p>
        </p:txBody>
      </p:sp>
      <p:pic>
        <p:nvPicPr>
          <p:cNvPr id="897" name="Google Shape;897;p27"/>
          <p:cNvPicPr preferRelativeResize="0"/>
          <p:nvPr/>
        </p:nvPicPr>
        <p:blipFill rotWithShape="1">
          <a:blip r:embed="rId6">
            <a:alphaModFix/>
          </a:blip>
          <a:srcRect/>
          <a:stretch/>
        </p:blipFill>
        <p:spPr>
          <a:xfrm>
            <a:off x="1351717" y="5518049"/>
            <a:ext cx="3448946" cy="2413257"/>
          </a:xfrm>
          <a:prstGeom prst="rect">
            <a:avLst/>
          </a:prstGeom>
          <a:noFill/>
          <a:ln>
            <a:noFill/>
          </a:ln>
        </p:spPr>
      </p:pic>
      <p:pic>
        <p:nvPicPr>
          <p:cNvPr id="898" name="Google Shape;898;p27"/>
          <p:cNvPicPr preferRelativeResize="0"/>
          <p:nvPr/>
        </p:nvPicPr>
        <p:blipFill rotWithShape="1">
          <a:blip r:embed="rId7">
            <a:alphaModFix/>
          </a:blip>
          <a:srcRect/>
          <a:stretch/>
        </p:blipFill>
        <p:spPr>
          <a:xfrm>
            <a:off x="16505490" y="9541295"/>
            <a:ext cx="1514443" cy="496280"/>
          </a:xfrm>
          <a:prstGeom prst="rect">
            <a:avLst/>
          </a:prstGeom>
          <a:noFill/>
          <a:ln>
            <a:noFill/>
          </a:ln>
        </p:spPr>
      </p:pic>
      <p:sp>
        <p:nvSpPr>
          <p:cNvPr id="899" name="Google Shape;899;p27"/>
          <p:cNvSpPr txBox="1"/>
          <p:nvPr/>
        </p:nvSpPr>
        <p:spPr>
          <a:xfrm>
            <a:off x="14794438" y="723900"/>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900" name="Google Shape;900;p27"/>
          <p:cNvSpPr txBox="1"/>
          <p:nvPr/>
        </p:nvSpPr>
        <p:spPr>
          <a:xfrm>
            <a:off x="1379791" y="897652"/>
            <a:ext cx="204102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err="1">
                <a:solidFill>
                  <a:schemeClr val="lt1"/>
                </a:solidFill>
                <a:latin typeface="나눔고딕" panose="020D0604000000000000" pitchFamily="50" charset="-127"/>
                <a:ea typeface="나눔고딕" panose="020D0604000000000000" pitchFamily="50" charset="-127"/>
                <a:sym typeface="Arial"/>
              </a:rPr>
              <a:t>검증결과</a:t>
            </a:r>
            <a:endParaRPr sz="1800" dirty="0">
              <a:solidFill>
                <a:schemeClr val="lt1"/>
              </a:solidFill>
              <a:latin typeface="나눔고딕" panose="020D0604000000000000" pitchFamily="50" charset="-127"/>
              <a:ea typeface="나눔고딕" panose="020D0604000000000000" pitchFamily="50" charset="-127"/>
              <a:sym typeface="Arial"/>
            </a:endParaRPr>
          </a:p>
        </p:txBody>
      </p:sp>
      <p:pic>
        <p:nvPicPr>
          <p:cNvPr id="901" name="Google Shape;901;p27"/>
          <p:cNvPicPr preferRelativeResize="0"/>
          <p:nvPr/>
        </p:nvPicPr>
        <p:blipFill rotWithShape="1">
          <a:blip r:embed="rId8">
            <a:alphaModFix/>
          </a:blip>
          <a:srcRect/>
          <a:stretch/>
        </p:blipFill>
        <p:spPr>
          <a:xfrm>
            <a:off x="6553200" y="1943100"/>
            <a:ext cx="4970258" cy="3689940"/>
          </a:xfrm>
          <a:prstGeom prst="rect">
            <a:avLst/>
          </a:prstGeom>
          <a:noFill/>
          <a:ln>
            <a:noFill/>
          </a:ln>
        </p:spPr>
      </p:pic>
      <p:pic>
        <p:nvPicPr>
          <p:cNvPr id="902" name="Google Shape;902;p27"/>
          <p:cNvPicPr preferRelativeResize="0"/>
          <p:nvPr/>
        </p:nvPicPr>
        <p:blipFill rotWithShape="1">
          <a:blip r:embed="rId9">
            <a:alphaModFix/>
          </a:blip>
          <a:srcRect/>
          <a:stretch/>
        </p:blipFill>
        <p:spPr>
          <a:xfrm>
            <a:off x="6537425" y="5822275"/>
            <a:ext cx="4970250" cy="3609423"/>
          </a:xfrm>
          <a:prstGeom prst="rect">
            <a:avLst/>
          </a:prstGeom>
          <a:noFill/>
          <a:ln>
            <a:noFill/>
          </a:ln>
        </p:spPr>
      </p:pic>
      <p:pic>
        <p:nvPicPr>
          <p:cNvPr id="903" name="Google Shape;903;p27"/>
          <p:cNvPicPr preferRelativeResize="0"/>
          <p:nvPr/>
        </p:nvPicPr>
        <p:blipFill rotWithShape="1">
          <a:blip r:embed="rId10">
            <a:alphaModFix/>
          </a:blip>
          <a:srcRect/>
          <a:stretch/>
        </p:blipFill>
        <p:spPr>
          <a:xfrm>
            <a:off x="11830819" y="2171700"/>
            <a:ext cx="6152382" cy="5222290"/>
          </a:xfrm>
          <a:prstGeom prst="rect">
            <a:avLst/>
          </a:prstGeom>
          <a:noFill/>
          <a:ln>
            <a:noFill/>
          </a:ln>
        </p:spPr>
      </p:pic>
      <p:sp>
        <p:nvSpPr>
          <p:cNvPr id="904" name="Google Shape;904;p27"/>
          <p:cNvSpPr txBox="1"/>
          <p:nvPr/>
        </p:nvSpPr>
        <p:spPr>
          <a:xfrm>
            <a:off x="13133258" y="7692075"/>
            <a:ext cx="35475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lt1"/>
                </a:solidFill>
                <a:latin typeface="Arial"/>
                <a:ea typeface="Arial"/>
                <a:cs typeface="Arial"/>
                <a:sym typeface="Arial"/>
              </a:rPr>
              <a:t>Accuracy Score: 0.988</a:t>
            </a:r>
            <a:endParaRPr sz="2400">
              <a:solidFill>
                <a:schemeClr val="lt1"/>
              </a:solidFill>
              <a:latin typeface="Arial"/>
              <a:ea typeface="Arial"/>
              <a:cs typeface="Arial"/>
              <a:sym typeface="Arial"/>
            </a:endParaRPr>
          </a:p>
        </p:txBody>
      </p:sp>
      <p:sp>
        <p:nvSpPr>
          <p:cNvPr id="905" name="Google Shape;905;p27"/>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909"/>
        <p:cNvGrpSpPr/>
        <p:nvPr/>
      </p:nvGrpSpPr>
      <p:grpSpPr>
        <a:xfrm>
          <a:off x="0" y="0"/>
          <a:ext cx="0" cy="0"/>
          <a:chOff x="0" y="0"/>
          <a:chExt cx="0" cy="0"/>
        </a:xfrm>
      </p:grpSpPr>
      <p:pic>
        <p:nvPicPr>
          <p:cNvPr id="910" name="Google Shape;910;p28"/>
          <p:cNvPicPr preferRelativeResize="0"/>
          <p:nvPr/>
        </p:nvPicPr>
        <p:blipFill rotWithShape="1">
          <a:blip r:embed="rId3">
            <a:alphaModFix/>
          </a:blip>
          <a:srcRect/>
          <a:stretch/>
        </p:blipFill>
        <p:spPr>
          <a:xfrm>
            <a:off x="0" y="0"/>
            <a:ext cx="6152381" cy="10285714"/>
          </a:xfrm>
          <a:prstGeom prst="rect">
            <a:avLst/>
          </a:prstGeom>
          <a:noFill/>
          <a:ln>
            <a:noFill/>
          </a:ln>
        </p:spPr>
      </p:pic>
      <p:sp>
        <p:nvSpPr>
          <p:cNvPr id="911" name="Google Shape;911;p28"/>
          <p:cNvSpPr txBox="1"/>
          <p:nvPr/>
        </p:nvSpPr>
        <p:spPr>
          <a:xfrm>
            <a:off x="1379790" y="1906257"/>
            <a:ext cx="54159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rgbClr val="FFFFFF"/>
                </a:solidFill>
              </a:rPr>
              <a:t>결과</a:t>
            </a:r>
            <a:endParaRPr sz="8000" b="1">
              <a:solidFill>
                <a:schemeClr val="dk1"/>
              </a:solidFill>
            </a:endParaRPr>
          </a:p>
        </p:txBody>
      </p:sp>
      <p:sp>
        <p:nvSpPr>
          <p:cNvPr id="912" name="Google Shape;912;p28"/>
          <p:cNvSpPr txBox="1"/>
          <p:nvPr/>
        </p:nvSpPr>
        <p:spPr>
          <a:xfrm>
            <a:off x="1447800" y="3390900"/>
            <a:ext cx="1973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rgbClr val="FFFFFF"/>
                </a:solidFill>
              </a:rPr>
              <a:t>LSTM</a:t>
            </a:r>
            <a:endParaRPr sz="2400" b="1">
              <a:solidFill>
                <a:schemeClr val="dk1"/>
              </a:solidFill>
              <a:latin typeface="Calibri"/>
              <a:ea typeface="Calibri"/>
              <a:cs typeface="Calibri"/>
              <a:sym typeface="Calibri"/>
            </a:endParaRPr>
          </a:p>
        </p:txBody>
      </p:sp>
      <p:pic>
        <p:nvPicPr>
          <p:cNvPr id="913" name="Google Shape;913;p28"/>
          <p:cNvPicPr preferRelativeResize="0"/>
          <p:nvPr/>
        </p:nvPicPr>
        <p:blipFill rotWithShape="1">
          <a:blip r:embed="rId4">
            <a:alphaModFix/>
          </a:blip>
          <a:srcRect/>
          <a:stretch/>
        </p:blipFill>
        <p:spPr>
          <a:xfrm>
            <a:off x="1351717" y="5518049"/>
            <a:ext cx="3448946" cy="2413257"/>
          </a:xfrm>
          <a:prstGeom prst="rect">
            <a:avLst/>
          </a:prstGeom>
          <a:noFill/>
          <a:ln>
            <a:noFill/>
          </a:ln>
        </p:spPr>
      </p:pic>
      <p:pic>
        <p:nvPicPr>
          <p:cNvPr id="914" name="Google Shape;914;p28"/>
          <p:cNvPicPr preferRelativeResize="0"/>
          <p:nvPr/>
        </p:nvPicPr>
        <p:blipFill rotWithShape="1">
          <a:blip r:embed="rId5">
            <a:alphaModFix/>
          </a:blip>
          <a:srcRect/>
          <a:stretch/>
        </p:blipFill>
        <p:spPr>
          <a:xfrm>
            <a:off x="16505490" y="9541295"/>
            <a:ext cx="1514443" cy="496280"/>
          </a:xfrm>
          <a:prstGeom prst="rect">
            <a:avLst/>
          </a:prstGeom>
          <a:noFill/>
          <a:ln>
            <a:noFill/>
          </a:ln>
        </p:spPr>
      </p:pic>
      <p:sp>
        <p:nvSpPr>
          <p:cNvPr id="915" name="Google Shape;915;p28"/>
          <p:cNvSpPr txBox="1"/>
          <p:nvPr/>
        </p:nvSpPr>
        <p:spPr>
          <a:xfrm>
            <a:off x="14794438" y="723900"/>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916" name="Google Shape;916;p28"/>
          <p:cNvSpPr txBox="1"/>
          <p:nvPr/>
        </p:nvSpPr>
        <p:spPr>
          <a:xfrm>
            <a:off x="1379791" y="897652"/>
            <a:ext cx="204102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나눔고딕" panose="020D0604000000000000" pitchFamily="50" charset="-127"/>
                <a:ea typeface="나눔고딕" panose="020D0604000000000000" pitchFamily="50" charset="-127"/>
                <a:sym typeface="Arial"/>
              </a:rPr>
              <a:t>검증결과</a:t>
            </a:r>
            <a:endParaRPr sz="1800">
              <a:solidFill>
                <a:schemeClr val="lt1"/>
              </a:solidFill>
              <a:latin typeface="나눔고딕" panose="020D0604000000000000" pitchFamily="50" charset="-127"/>
              <a:ea typeface="나눔고딕" panose="020D0604000000000000" pitchFamily="50" charset="-127"/>
              <a:sym typeface="Arial"/>
            </a:endParaRPr>
          </a:p>
        </p:txBody>
      </p:sp>
      <p:pic>
        <p:nvPicPr>
          <p:cNvPr id="917" name="Google Shape;917;p28"/>
          <p:cNvPicPr preferRelativeResize="0"/>
          <p:nvPr/>
        </p:nvPicPr>
        <p:blipFill rotWithShape="1">
          <a:blip r:embed="rId6">
            <a:alphaModFix/>
          </a:blip>
          <a:srcRect/>
          <a:stretch/>
        </p:blipFill>
        <p:spPr>
          <a:xfrm>
            <a:off x="6609735" y="1568027"/>
            <a:ext cx="304762" cy="304762"/>
          </a:xfrm>
          <a:prstGeom prst="rect">
            <a:avLst/>
          </a:prstGeom>
          <a:noFill/>
          <a:ln>
            <a:noFill/>
          </a:ln>
        </p:spPr>
      </p:pic>
      <p:pic>
        <p:nvPicPr>
          <p:cNvPr id="918" name="Google Shape;918;p28"/>
          <p:cNvPicPr preferRelativeResize="0"/>
          <p:nvPr/>
        </p:nvPicPr>
        <p:blipFill rotWithShape="1">
          <a:blip r:embed="rId7">
            <a:alphaModFix/>
          </a:blip>
          <a:srcRect/>
          <a:stretch/>
        </p:blipFill>
        <p:spPr>
          <a:xfrm>
            <a:off x="6726861" y="1623276"/>
            <a:ext cx="108606" cy="175217"/>
          </a:xfrm>
          <a:prstGeom prst="rect">
            <a:avLst/>
          </a:prstGeom>
          <a:noFill/>
          <a:ln>
            <a:noFill/>
          </a:ln>
        </p:spPr>
      </p:pic>
      <p:sp>
        <p:nvSpPr>
          <p:cNvPr id="919" name="Google Shape;919;p28"/>
          <p:cNvSpPr txBox="1"/>
          <p:nvPr/>
        </p:nvSpPr>
        <p:spPr>
          <a:xfrm>
            <a:off x="7053830" y="1510880"/>
            <a:ext cx="6585969"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dirty="0">
                <a:solidFill>
                  <a:schemeClr val="lt1"/>
                </a:solidFill>
                <a:latin typeface="Arial"/>
                <a:ea typeface="Arial"/>
                <a:cs typeface="Arial"/>
                <a:sym typeface="Arial"/>
              </a:rPr>
              <a:t>LSTM – </a:t>
            </a:r>
            <a:r>
              <a:rPr lang="en-US" sz="2500" b="1" dirty="0" err="1">
                <a:solidFill>
                  <a:schemeClr val="lt1"/>
                </a:solidFill>
                <a:latin typeface="Arial"/>
                <a:ea typeface="Arial"/>
                <a:cs typeface="Arial"/>
                <a:sym typeface="Arial"/>
              </a:rPr>
              <a:t>RoBERTa</a:t>
            </a:r>
            <a:r>
              <a:rPr lang="en-US" sz="2500" b="1" dirty="0">
                <a:solidFill>
                  <a:schemeClr val="lt1"/>
                </a:solidFill>
                <a:latin typeface="Arial"/>
                <a:ea typeface="Arial"/>
                <a:cs typeface="Arial"/>
                <a:sym typeface="Arial"/>
              </a:rPr>
              <a:t> (test data 2: only fake)</a:t>
            </a:r>
            <a:endParaRPr sz="1800" b="1" dirty="0">
              <a:solidFill>
                <a:schemeClr val="lt1"/>
              </a:solidFill>
              <a:latin typeface="Calibri"/>
              <a:ea typeface="Calibri"/>
              <a:cs typeface="Calibri"/>
              <a:sym typeface="Calibri"/>
            </a:endParaRPr>
          </a:p>
        </p:txBody>
      </p:sp>
      <p:pic>
        <p:nvPicPr>
          <p:cNvPr id="920" name="Google Shape;920;p28"/>
          <p:cNvPicPr preferRelativeResize="0"/>
          <p:nvPr/>
        </p:nvPicPr>
        <p:blipFill rotWithShape="1">
          <a:blip r:embed="rId8">
            <a:alphaModFix/>
          </a:blip>
          <a:srcRect/>
          <a:stretch/>
        </p:blipFill>
        <p:spPr>
          <a:xfrm>
            <a:off x="6553200" y="2255184"/>
            <a:ext cx="7026249" cy="5806943"/>
          </a:xfrm>
          <a:prstGeom prst="rect">
            <a:avLst/>
          </a:prstGeom>
          <a:noFill/>
          <a:ln>
            <a:noFill/>
          </a:ln>
        </p:spPr>
      </p:pic>
      <p:sp>
        <p:nvSpPr>
          <p:cNvPr id="921" name="Google Shape;921;p28"/>
          <p:cNvSpPr txBox="1"/>
          <p:nvPr/>
        </p:nvSpPr>
        <p:spPr>
          <a:xfrm>
            <a:off x="8341928" y="8329375"/>
            <a:ext cx="34488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lt1"/>
                </a:solidFill>
                <a:latin typeface="Arial"/>
                <a:ea typeface="Arial"/>
                <a:cs typeface="Arial"/>
                <a:sym typeface="Arial"/>
              </a:rPr>
              <a:t>Accuracy Score: 0.999</a:t>
            </a:r>
            <a:endParaRPr sz="2400">
              <a:solidFill>
                <a:schemeClr val="lt1"/>
              </a:solidFill>
              <a:latin typeface="Arial"/>
              <a:ea typeface="Arial"/>
              <a:cs typeface="Arial"/>
              <a:sym typeface="Arial"/>
            </a:endParaRPr>
          </a:p>
        </p:txBody>
      </p:sp>
      <p:sp>
        <p:nvSpPr>
          <p:cNvPr id="922" name="Google Shape;922;p28"/>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926"/>
        <p:cNvGrpSpPr/>
        <p:nvPr/>
      </p:nvGrpSpPr>
      <p:grpSpPr>
        <a:xfrm>
          <a:off x="0" y="0"/>
          <a:ext cx="0" cy="0"/>
          <a:chOff x="0" y="0"/>
          <a:chExt cx="0" cy="0"/>
        </a:xfrm>
      </p:grpSpPr>
      <p:pic>
        <p:nvPicPr>
          <p:cNvPr id="927" name="Google Shape;927;p25"/>
          <p:cNvPicPr preferRelativeResize="0"/>
          <p:nvPr/>
        </p:nvPicPr>
        <p:blipFill rotWithShape="1">
          <a:blip r:embed="rId3">
            <a:alphaModFix/>
          </a:blip>
          <a:srcRect/>
          <a:stretch/>
        </p:blipFill>
        <p:spPr>
          <a:xfrm>
            <a:off x="0" y="0"/>
            <a:ext cx="6152381" cy="10285715"/>
          </a:xfrm>
          <a:prstGeom prst="rect">
            <a:avLst/>
          </a:prstGeom>
          <a:noFill/>
          <a:ln>
            <a:noFill/>
          </a:ln>
        </p:spPr>
      </p:pic>
      <p:sp>
        <p:nvSpPr>
          <p:cNvPr id="928" name="Google Shape;928;p25"/>
          <p:cNvSpPr txBox="1"/>
          <p:nvPr/>
        </p:nvSpPr>
        <p:spPr>
          <a:xfrm>
            <a:off x="1379790" y="1906257"/>
            <a:ext cx="54159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rgbClr val="FFFFFF"/>
                </a:solidFill>
              </a:rPr>
              <a:t>결과</a:t>
            </a:r>
            <a:endParaRPr sz="8000" b="1">
              <a:solidFill>
                <a:schemeClr val="dk1"/>
              </a:solidFill>
            </a:endParaRPr>
          </a:p>
        </p:txBody>
      </p:sp>
      <p:sp>
        <p:nvSpPr>
          <p:cNvPr id="929" name="Google Shape;929;p25"/>
          <p:cNvSpPr txBox="1"/>
          <p:nvPr/>
        </p:nvSpPr>
        <p:spPr>
          <a:xfrm>
            <a:off x="1447800" y="3390900"/>
            <a:ext cx="1973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rgbClr val="FFFFFF"/>
                </a:solidFill>
              </a:rPr>
              <a:t>BiLSTM</a:t>
            </a:r>
            <a:endParaRPr sz="2400" b="1">
              <a:solidFill>
                <a:schemeClr val="dk1"/>
              </a:solidFill>
              <a:latin typeface="Calibri"/>
              <a:ea typeface="Calibri"/>
              <a:cs typeface="Calibri"/>
              <a:sym typeface="Calibri"/>
            </a:endParaRPr>
          </a:p>
        </p:txBody>
      </p:sp>
      <p:pic>
        <p:nvPicPr>
          <p:cNvPr id="930" name="Google Shape;930;p25"/>
          <p:cNvPicPr preferRelativeResize="0"/>
          <p:nvPr/>
        </p:nvPicPr>
        <p:blipFill rotWithShape="1">
          <a:blip r:embed="rId4">
            <a:alphaModFix/>
          </a:blip>
          <a:srcRect/>
          <a:stretch/>
        </p:blipFill>
        <p:spPr>
          <a:xfrm>
            <a:off x="6701251" y="1347881"/>
            <a:ext cx="304762" cy="304762"/>
          </a:xfrm>
          <a:prstGeom prst="rect">
            <a:avLst/>
          </a:prstGeom>
          <a:noFill/>
          <a:ln>
            <a:noFill/>
          </a:ln>
        </p:spPr>
      </p:pic>
      <p:pic>
        <p:nvPicPr>
          <p:cNvPr id="931" name="Google Shape;931;p25"/>
          <p:cNvPicPr preferRelativeResize="0"/>
          <p:nvPr/>
        </p:nvPicPr>
        <p:blipFill rotWithShape="1">
          <a:blip r:embed="rId5">
            <a:alphaModFix/>
          </a:blip>
          <a:srcRect/>
          <a:stretch/>
        </p:blipFill>
        <p:spPr>
          <a:xfrm>
            <a:off x="6818377" y="1403130"/>
            <a:ext cx="108606" cy="175217"/>
          </a:xfrm>
          <a:prstGeom prst="rect">
            <a:avLst/>
          </a:prstGeom>
          <a:noFill/>
          <a:ln>
            <a:noFill/>
          </a:ln>
        </p:spPr>
      </p:pic>
      <p:sp>
        <p:nvSpPr>
          <p:cNvPr id="932" name="Google Shape;932;p25"/>
          <p:cNvSpPr txBox="1"/>
          <p:nvPr/>
        </p:nvSpPr>
        <p:spPr>
          <a:xfrm>
            <a:off x="7145346" y="1290734"/>
            <a:ext cx="5580053"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dirty="0">
                <a:solidFill>
                  <a:schemeClr val="lt1"/>
                </a:solidFill>
                <a:latin typeface="Arial"/>
                <a:ea typeface="Arial"/>
                <a:cs typeface="Arial"/>
                <a:sym typeface="Arial"/>
              </a:rPr>
              <a:t>BILSTM – </a:t>
            </a:r>
            <a:r>
              <a:rPr lang="en-US" sz="2500" b="1" dirty="0" err="1">
                <a:solidFill>
                  <a:schemeClr val="lt1"/>
                </a:solidFill>
                <a:latin typeface="Arial"/>
                <a:ea typeface="Arial"/>
                <a:cs typeface="Arial"/>
                <a:sym typeface="Arial"/>
              </a:rPr>
              <a:t>RoBERTa</a:t>
            </a:r>
            <a:r>
              <a:rPr lang="en-US" sz="2500" b="1" dirty="0">
                <a:solidFill>
                  <a:schemeClr val="lt1"/>
                </a:solidFill>
                <a:latin typeface="Arial"/>
                <a:ea typeface="Arial"/>
                <a:cs typeface="Arial"/>
                <a:sym typeface="Arial"/>
              </a:rPr>
              <a:t> (test data 1)</a:t>
            </a:r>
            <a:endParaRPr b="1" dirty="0">
              <a:solidFill>
                <a:schemeClr val="lt1"/>
              </a:solidFill>
            </a:endParaRPr>
          </a:p>
        </p:txBody>
      </p:sp>
      <p:pic>
        <p:nvPicPr>
          <p:cNvPr id="933" name="Google Shape;933;p25"/>
          <p:cNvPicPr preferRelativeResize="0"/>
          <p:nvPr/>
        </p:nvPicPr>
        <p:blipFill rotWithShape="1">
          <a:blip r:embed="rId6">
            <a:alphaModFix/>
          </a:blip>
          <a:srcRect/>
          <a:stretch/>
        </p:blipFill>
        <p:spPr>
          <a:xfrm>
            <a:off x="1351717" y="5518049"/>
            <a:ext cx="3448946" cy="2413257"/>
          </a:xfrm>
          <a:prstGeom prst="rect">
            <a:avLst/>
          </a:prstGeom>
          <a:noFill/>
          <a:ln>
            <a:noFill/>
          </a:ln>
        </p:spPr>
      </p:pic>
      <p:pic>
        <p:nvPicPr>
          <p:cNvPr id="934" name="Google Shape;934;p25"/>
          <p:cNvPicPr preferRelativeResize="0"/>
          <p:nvPr/>
        </p:nvPicPr>
        <p:blipFill rotWithShape="1">
          <a:blip r:embed="rId7">
            <a:alphaModFix/>
          </a:blip>
          <a:srcRect/>
          <a:stretch/>
        </p:blipFill>
        <p:spPr>
          <a:xfrm>
            <a:off x="16505490" y="9541295"/>
            <a:ext cx="1514443" cy="496280"/>
          </a:xfrm>
          <a:prstGeom prst="rect">
            <a:avLst/>
          </a:prstGeom>
          <a:noFill/>
          <a:ln>
            <a:noFill/>
          </a:ln>
        </p:spPr>
      </p:pic>
      <p:sp>
        <p:nvSpPr>
          <p:cNvPr id="935" name="Google Shape;935;p25"/>
          <p:cNvSpPr txBox="1"/>
          <p:nvPr/>
        </p:nvSpPr>
        <p:spPr>
          <a:xfrm>
            <a:off x="14794438" y="723900"/>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936" name="Google Shape;936;p25"/>
          <p:cNvSpPr txBox="1"/>
          <p:nvPr/>
        </p:nvSpPr>
        <p:spPr>
          <a:xfrm>
            <a:off x="1379791" y="897652"/>
            <a:ext cx="204102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err="1">
                <a:solidFill>
                  <a:schemeClr val="lt1"/>
                </a:solidFill>
                <a:latin typeface="나눔고딕" panose="020D0604000000000000" pitchFamily="50" charset="-127"/>
                <a:ea typeface="나눔고딕" panose="020D0604000000000000" pitchFamily="50" charset="-127"/>
                <a:sym typeface="Arial"/>
              </a:rPr>
              <a:t>검증결과</a:t>
            </a:r>
            <a:endParaRPr sz="1800" dirty="0">
              <a:solidFill>
                <a:schemeClr val="lt1"/>
              </a:solidFill>
              <a:latin typeface="나눔고딕" panose="020D0604000000000000" pitchFamily="50" charset="-127"/>
              <a:ea typeface="나눔고딕" panose="020D0604000000000000" pitchFamily="50" charset="-127"/>
              <a:sym typeface="Arial"/>
            </a:endParaRPr>
          </a:p>
        </p:txBody>
      </p:sp>
      <p:pic>
        <p:nvPicPr>
          <p:cNvPr id="937" name="Google Shape;937;p25"/>
          <p:cNvPicPr preferRelativeResize="0"/>
          <p:nvPr/>
        </p:nvPicPr>
        <p:blipFill rotWithShape="1">
          <a:blip r:embed="rId8">
            <a:alphaModFix/>
          </a:blip>
          <a:srcRect/>
          <a:stretch/>
        </p:blipFill>
        <p:spPr>
          <a:xfrm>
            <a:off x="6597446" y="1923129"/>
            <a:ext cx="4942344" cy="3677571"/>
          </a:xfrm>
          <a:prstGeom prst="rect">
            <a:avLst/>
          </a:prstGeom>
          <a:noFill/>
          <a:ln>
            <a:noFill/>
          </a:ln>
        </p:spPr>
      </p:pic>
      <p:pic>
        <p:nvPicPr>
          <p:cNvPr id="938" name="Google Shape;938;p25"/>
          <p:cNvPicPr preferRelativeResize="0"/>
          <p:nvPr/>
        </p:nvPicPr>
        <p:blipFill rotWithShape="1">
          <a:blip r:embed="rId9">
            <a:alphaModFix/>
          </a:blip>
          <a:srcRect/>
          <a:stretch/>
        </p:blipFill>
        <p:spPr>
          <a:xfrm>
            <a:off x="6613925" y="5965239"/>
            <a:ext cx="4907749" cy="3750261"/>
          </a:xfrm>
          <a:prstGeom prst="rect">
            <a:avLst/>
          </a:prstGeom>
          <a:noFill/>
          <a:ln>
            <a:noFill/>
          </a:ln>
        </p:spPr>
      </p:pic>
      <p:pic>
        <p:nvPicPr>
          <p:cNvPr id="939" name="Google Shape;939;p25"/>
          <p:cNvPicPr preferRelativeResize="0"/>
          <p:nvPr/>
        </p:nvPicPr>
        <p:blipFill rotWithShape="1">
          <a:blip r:embed="rId10">
            <a:alphaModFix/>
          </a:blip>
          <a:srcRect/>
          <a:stretch/>
        </p:blipFill>
        <p:spPr>
          <a:xfrm>
            <a:off x="11796975" y="3033495"/>
            <a:ext cx="5954287" cy="5070448"/>
          </a:xfrm>
          <a:prstGeom prst="rect">
            <a:avLst/>
          </a:prstGeom>
          <a:noFill/>
          <a:ln>
            <a:noFill/>
          </a:ln>
        </p:spPr>
      </p:pic>
      <p:sp>
        <p:nvSpPr>
          <p:cNvPr id="940" name="Google Shape;940;p25"/>
          <p:cNvSpPr txBox="1"/>
          <p:nvPr/>
        </p:nvSpPr>
        <p:spPr>
          <a:xfrm>
            <a:off x="12649200" y="2400300"/>
            <a:ext cx="3581400" cy="400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a:solidFill>
                  <a:schemeClr val="lt1"/>
                </a:solidFill>
                <a:latin typeface="나눔고딕" panose="020D0604000000000000" pitchFamily="50" charset="-127"/>
                <a:ea typeface="나눔고딕" panose="020D0604000000000000" pitchFamily="50" charset="-127"/>
                <a:sym typeface="Arial"/>
              </a:rPr>
              <a:t>Fake = 1, Real = 0으로 설정</a:t>
            </a:r>
            <a:endParaRPr>
              <a:solidFill>
                <a:schemeClr val="lt1"/>
              </a:solidFill>
              <a:latin typeface="나눔고딕" panose="020D0604000000000000" pitchFamily="50" charset="-127"/>
              <a:ea typeface="나눔고딕" panose="020D0604000000000000" pitchFamily="50" charset="-127"/>
            </a:endParaRPr>
          </a:p>
        </p:txBody>
      </p:sp>
      <p:sp>
        <p:nvSpPr>
          <p:cNvPr id="941" name="Google Shape;941;p25"/>
          <p:cNvSpPr txBox="1"/>
          <p:nvPr/>
        </p:nvSpPr>
        <p:spPr>
          <a:xfrm>
            <a:off x="13049710" y="8424500"/>
            <a:ext cx="34488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lt1"/>
                </a:solidFill>
                <a:latin typeface="Arial"/>
                <a:ea typeface="Arial"/>
                <a:cs typeface="Arial"/>
                <a:sym typeface="Arial"/>
              </a:rPr>
              <a:t>Accuracy Score: 0.983</a:t>
            </a:r>
            <a:endParaRPr sz="2400">
              <a:solidFill>
                <a:schemeClr val="lt1"/>
              </a:solidFill>
              <a:latin typeface="Arial"/>
              <a:ea typeface="Arial"/>
              <a:cs typeface="Arial"/>
              <a:sym typeface="Arial"/>
            </a:endParaRPr>
          </a:p>
        </p:txBody>
      </p:sp>
      <p:sp>
        <p:nvSpPr>
          <p:cNvPr id="942" name="Google Shape;942;p25"/>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946"/>
        <p:cNvGrpSpPr/>
        <p:nvPr/>
      </p:nvGrpSpPr>
      <p:grpSpPr>
        <a:xfrm>
          <a:off x="0" y="0"/>
          <a:ext cx="0" cy="0"/>
          <a:chOff x="0" y="0"/>
          <a:chExt cx="0" cy="0"/>
        </a:xfrm>
      </p:grpSpPr>
      <p:pic>
        <p:nvPicPr>
          <p:cNvPr id="947" name="Google Shape;947;p26"/>
          <p:cNvPicPr preferRelativeResize="0"/>
          <p:nvPr/>
        </p:nvPicPr>
        <p:blipFill rotWithShape="1">
          <a:blip r:embed="rId3">
            <a:alphaModFix/>
          </a:blip>
          <a:srcRect/>
          <a:stretch/>
        </p:blipFill>
        <p:spPr>
          <a:xfrm>
            <a:off x="0" y="0"/>
            <a:ext cx="6152381" cy="10285714"/>
          </a:xfrm>
          <a:prstGeom prst="rect">
            <a:avLst/>
          </a:prstGeom>
          <a:noFill/>
          <a:ln>
            <a:noFill/>
          </a:ln>
        </p:spPr>
      </p:pic>
      <p:sp>
        <p:nvSpPr>
          <p:cNvPr id="948" name="Google Shape;948;p26"/>
          <p:cNvSpPr txBox="1"/>
          <p:nvPr/>
        </p:nvSpPr>
        <p:spPr>
          <a:xfrm>
            <a:off x="1379790" y="1906257"/>
            <a:ext cx="54159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rgbClr val="FFFFFF"/>
                </a:solidFill>
              </a:rPr>
              <a:t>결과</a:t>
            </a:r>
            <a:endParaRPr sz="8000" b="1">
              <a:solidFill>
                <a:schemeClr val="dk1"/>
              </a:solidFill>
            </a:endParaRPr>
          </a:p>
        </p:txBody>
      </p:sp>
      <p:sp>
        <p:nvSpPr>
          <p:cNvPr id="949" name="Google Shape;949;p26"/>
          <p:cNvSpPr txBox="1"/>
          <p:nvPr/>
        </p:nvSpPr>
        <p:spPr>
          <a:xfrm>
            <a:off x="1447800" y="3390900"/>
            <a:ext cx="1973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rgbClr val="FFFFFF"/>
                </a:solidFill>
              </a:rPr>
              <a:t>BiLSTM</a:t>
            </a:r>
            <a:endParaRPr sz="2400" b="1">
              <a:solidFill>
                <a:schemeClr val="dk1"/>
              </a:solidFill>
              <a:latin typeface="Calibri"/>
              <a:ea typeface="Calibri"/>
              <a:cs typeface="Calibri"/>
              <a:sym typeface="Calibri"/>
            </a:endParaRPr>
          </a:p>
        </p:txBody>
      </p:sp>
      <p:pic>
        <p:nvPicPr>
          <p:cNvPr id="950" name="Google Shape;950;p26"/>
          <p:cNvPicPr preferRelativeResize="0"/>
          <p:nvPr/>
        </p:nvPicPr>
        <p:blipFill rotWithShape="1">
          <a:blip r:embed="rId4">
            <a:alphaModFix/>
          </a:blip>
          <a:srcRect/>
          <a:stretch/>
        </p:blipFill>
        <p:spPr>
          <a:xfrm>
            <a:off x="1351717" y="5518049"/>
            <a:ext cx="3448946" cy="2413257"/>
          </a:xfrm>
          <a:prstGeom prst="rect">
            <a:avLst/>
          </a:prstGeom>
          <a:noFill/>
          <a:ln>
            <a:noFill/>
          </a:ln>
        </p:spPr>
      </p:pic>
      <p:pic>
        <p:nvPicPr>
          <p:cNvPr id="951" name="Google Shape;951;p26"/>
          <p:cNvPicPr preferRelativeResize="0"/>
          <p:nvPr/>
        </p:nvPicPr>
        <p:blipFill rotWithShape="1">
          <a:blip r:embed="rId5">
            <a:alphaModFix/>
          </a:blip>
          <a:srcRect/>
          <a:stretch/>
        </p:blipFill>
        <p:spPr>
          <a:xfrm>
            <a:off x="16505490" y="9541295"/>
            <a:ext cx="1514443" cy="496280"/>
          </a:xfrm>
          <a:prstGeom prst="rect">
            <a:avLst/>
          </a:prstGeom>
          <a:noFill/>
          <a:ln>
            <a:noFill/>
          </a:ln>
        </p:spPr>
      </p:pic>
      <p:sp>
        <p:nvSpPr>
          <p:cNvPr id="952" name="Google Shape;952;p26"/>
          <p:cNvSpPr txBox="1"/>
          <p:nvPr/>
        </p:nvSpPr>
        <p:spPr>
          <a:xfrm>
            <a:off x="14794438" y="723900"/>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953" name="Google Shape;953;p26"/>
          <p:cNvSpPr txBox="1"/>
          <p:nvPr/>
        </p:nvSpPr>
        <p:spPr>
          <a:xfrm>
            <a:off x="1379791" y="897652"/>
            <a:ext cx="204102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err="1">
                <a:solidFill>
                  <a:schemeClr val="lt1"/>
                </a:solidFill>
                <a:latin typeface="나눔고딕" panose="020D0604000000000000" pitchFamily="50" charset="-127"/>
                <a:ea typeface="나눔고딕" panose="020D0604000000000000" pitchFamily="50" charset="-127"/>
                <a:sym typeface="Arial"/>
              </a:rPr>
              <a:t>검증결과</a:t>
            </a:r>
            <a:endParaRPr sz="1800" dirty="0">
              <a:solidFill>
                <a:schemeClr val="lt1"/>
              </a:solidFill>
              <a:latin typeface="나눔고딕" panose="020D0604000000000000" pitchFamily="50" charset="-127"/>
              <a:ea typeface="나눔고딕" panose="020D0604000000000000" pitchFamily="50" charset="-127"/>
              <a:sym typeface="Arial"/>
            </a:endParaRPr>
          </a:p>
        </p:txBody>
      </p:sp>
      <p:pic>
        <p:nvPicPr>
          <p:cNvPr id="954" name="Google Shape;954;p26"/>
          <p:cNvPicPr preferRelativeResize="0"/>
          <p:nvPr/>
        </p:nvPicPr>
        <p:blipFill rotWithShape="1">
          <a:blip r:embed="rId6">
            <a:alphaModFix/>
          </a:blip>
          <a:srcRect/>
          <a:stretch/>
        </p:blipFill>
        <p:spPr>
          <a:xfrm>
            <a:off x="6609735" y="1568027"/>
            <a:ext cx="304762" cy="304762"/>
          </a:xfrm>
          <a:prstGeom prst="rect">
            <a:avLst/>
          </a:prstGeom>
          <a:noFill/>
          <a:ln>
            <a:noFill/>
          </a:ln>
        </p:spPr>
      </p:pic>
      <p:pic>
        <p:nvPicPr>
          <p:cNvPr id="955" name="Google Shape;955;p26"/>
          <p:cNvPicPr preferRelativeResize="0"/>
          <p:nvPr/>
        </p:nvPicPr>
        <p:blipFill rotWithShape="1">
          <a:blip r:embed="rId7">
            <a:alphaModFix/>
          </a:blip>
          <a:srcRect/>
          <a:stretch/>
        </p:blipFill>
        <p:spPr>
          <a:xfrm>
            <a:off x="6726861" y="1623276"/>
            <a:ext cx="108606" cy="175217"/>
          </a:xfrm>
          <a:prstGeom prst="rect">
            <a:avLst/>
          </a:prstGeom>
          <a:noFill/>
          <a:ln>
            <a:noFill/>
          </a:ln>
        </p:spPr>
      </p:pic>
      <p:pic>
        <p:nvPicPr>
          <p:cNvPr id="956" name="Google Shape;956;p26"/>
          <p:cNvPicPr preferRelativeResize="0"/>
          <p:nvPr/>
        </p:nvPicPr>
        <p:blipFill rotWithShape="1">
          <a:blip r:embed="rId8">
            <a:alphaModFix/>
          </a:blip>
          <a:srcRect/>
          <a:stretch/>
        </p:blipFill>
        <p:spPr>
          <a:xfrm>
            <a:off x="6629400" y="2240811"/>
            <a:ext cx="6787487" cy="5341089"/>
          </a:xfrm>
          <a:prstGeom prst="rect">
            <a:avLst/>
          </a:prstGeom>
          <a:noFill/>
          <a:ln>
            <a:noFill/>
          </a:ln>
        </p:spPr>
      </p:pic>
      <p:sp>
        <p:nvSpPr>
          <p:cNvPr id="957" name="Google Shape;957;p26"/>
          <p:cNvSpPr txBox="1"/>
          <p:nvPr/>
        </p:nvSpPr>
        <p:spPr>
          <a:xfrm>
            <a:off x="7053830" y="1510880"/>
            <a:ext cx="7347969"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dirty="0">
                <a:solidFill>
                  <a:schemeClr val="lt1"/>
                </a:solidFill>
                <a:latin typeface="Arial"/>
                <a:ea typeface="Arial"/>
                <a:cs typeface="Arial"/>
                <a:sym typeface="Arial"/>
              </a:rPr>
              <a:t>BILSTM – </a:t>
            </a:r>
            <a:r>
              <a:rPr lang="en-US" sz="2500" b="1" dirty="0" err="1">
                <a:solidFill>
                  <a:schemeClr val="lt1"/>
                </a:solidFill>
                <a:latin typeface="Arial"/>
                <a:ea typeface="Arial"/>
                <a:cs typeface="Arial"/>
                <a:sym typeface="Arial"/>
              </a:rPr>
              <a:t>RoBERTa</a:t>
            </a:r>
            <a:r>
              <a:rPr lang="en-US" sz="2500" b="1" dirty="0">
                <a:solidFill>
                  <a:schemeClr val="lt1"/>
                </a:solidFill>
                <a:latin typeface="Arial"/>
                <a:ea typeface="Arial"/>
                <a:cs typeface="Arial"/>
                <a:sym typeface="Arial"/>
              </a:rPr>
              <a:t> (test data 2: only fake)</a:t>
            </a:r>
            <a:endParaRPr sz="1800" b="1" dirty="0">
              <a:solidFill>
                <a:schemeClr val="lt1"/>
              </a:solidFill>
              <a:latin typeface="Calibri"/>
              <a:ea typeface="Calibri"/>
              <a:cs typeface="Calibri"/>
              <a:sym typeface="Calibri"/>
            </a:endParaRPr>
          </a:p>
        </p:txBody>
      </p:sp>
      <p:sp>
        <p:nvSpPr>
          <p:cNvPr id="958" name="Google Shape;958;p26"/>
          <p:cNvSpPr txBox="1"/>
          <p:nvPr/>
        </p:nvSpPr>
        <p:spPr>
          <a:xfrm>
            <a:off x="8344483" y="7931300"/>
            <a:ext cx="33573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lt1"/>
                </a:solidFill>
                <a:latin typeface="Arial"/>
                <a:ea typeface="Arial"/>
                <a:cs typeface="Arial"/>
                <a:sym typeface="Arial"/>
              </a:rPr>
              <a:t>Accuracy Score: 0.999</a:t>
            </a:r>
            <a:endParaRPr sz="2400">
              <a:solidFill>
                <a:schemeClr val="lt1"/>
              </a:solidFill>
              <a:latin typeface="Arial"/>
              <a:ea typeface="Arial"/>
              <a:cs typeface="Arial"/>
              <a:sym typeface="Arial"/>
            </a:endParaRPr>
          </a:p>
        </p:txBody>
      </p:sp>
      <p:sp>
        <p:nvSpPr>
          <p:cNvPr id="959" name="Google Shape;959;p26"/>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963"/>
        <p:cNvGrpSpPr/>
        <p:nvPr/>
      </p:nvGrpSpPr>
      <p:grpSpPr>
        <a:xfrm>
          <a:off x="0" y="0"/>
          <a:ext cx="0" cy="0"/>
          <a:chOff x="0" y="0"/>
          <a:chExt cx="0" cy="0"/>
        </a:xfrm>
      </p:grpSpPr>
      <p:pic>
        <p:nvPicPr>
          <p:cNvPr id="964" name="Google Shape;964;p31"/>
          <p:cNvPicPr preferRelativeResize="0"/>
          <p:nvPr/>
        </p:nvPicPr>
        <p:blipFill rotWithShape="1">
          <a:blip r:embed="rId3">
            <a:alphaModFix/>
          </a:blip>
          <a:srcRect/>
          <a:stretch/>
        </p:blipFill>
        <p:spPr>
          <a:xfrm>
            <a:off x="0" y="0"/>
            <a:ext cx="6152381" cy="10285714"/>
          </a:xfrm>
          <a:prstGeom prst="rect">
            <a:avLst/>
          </a:prstGeom>
          <a:noFill/>
          <a:ln>
            <a:noFill/>
          </a:ln>
        </p:spPr>
      </p:pic>
      <p:sp>
        <p:nvSpPr>
          <p:cNvPr id="965" name="Google Shape;965;p31"/>
          <p:cNvSpPr txBox="1"/>
          <p:nvPr/>
        </p:nvSpPr>
        <p:spPr>
          <a:xfrm>
            <a:off x="1379797" y="1906250"/>
            <a:ext cx="36267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rgbClr val="FFFFFF"/>
                </a:solidFill>
              </a:rPr>
              <a:t>결과</a:t>
            </a:r>
            <a:endParaRPr sz="8000" b="1">
              <a:solidFill>
                <a:schemeClr val="dk1"/>
              </a:solidFill>
            </a:endParaRPr>
          </a:p>
        </p:txBody>
      </p:sp>
      <p:sp>
        <p:nvSpPr>
          <p:cNvPr id="966" name="Google Shape;966;p31"/>
          <p:cNvSpPr txBox="1"/>
          <p:nvPr/>
        </p:nvSpPr>
        <p:spPr>
          <a:xfrm>
            <a:off x="1447800" y="3390900"/>
            <a:ext cx="1973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rgbClr val="FFFFFF"/>
                </a:solidFill>
              </a:rPr>
              <a:t>RNN</a:t>
            </a:r>
            <a:endParaRPr sz="2400" b="1">
              <a:solidFill>
                <a:schemeClr val="dk1"/>
              </a:solidFill>
              <a:latin typeface="Calibri"/>
              <a:ea typeface="Calibri"/>
              <a:cs typeface="Calibri"/>
              <a:sym typeface="Calibri"/>
            </a:endParaRPr>
          </a:p>
        </p:txBody>
      </p:sp>
      <p:pic>
        <p:nvPicPr>
          <p:cNvPr id="967" name="Google Shape;967;p31"/>
          <p:cNvPicPr preferRelativeResize="0"/>
          <p:nvPr/>
        </p:nvPicPr>
        <p:blipFill rotWithShape="1">
          <a:blip r:embed="rId4">
            <a:alphaModFix/>
          </a:blip>
          <a:srcRect/>
          <a:stretch/>
        </p:blipFill>
        <p:spPr>
          <a:xfrm>
            <a:off x="1351717" y="5518049"/>
            <a:ext cx="3448946" cy="2413257"/>
          </a:xfrm>
          <a:prstGeom prst="rect">
            <a:avLst/>
          </a:prstGeom>
          <a:noFill/>
          <a:ln>
            <a:noFill/>
          </a:ln>
        </p:spPr>
      </p:pic>
      <p:pic>
        <p:nvPicPr>
          <p:cNvPr id="968" name="Google Shape;968;p31"/>
          <p:cNvPicPr preferRelativeResize="0"/>
          <p:nvPr/>
        </p:nvPicPr>
        <p:blipFill rotWithShape="1">
          <a:blip r:embed="rId5">
            <a:alphaModFix/>
          </a:blip>
          <a:srcRect/>
          <a:stretch/>
        </p:blipFill>
        <p:spPr>
          <a:xfrm>
            <a:off x="16505490" y="9541295"/>
            <a:ext cx="1514443" cy="496280"/>
          </a:xfrm>
          <a:prstGeom prst="rect">
            <a:avLst/>
          </a:prstGeom>
          <a:noFill/>
          <a:ln>
            <a:noFill/>
          </a:ln>
        </p:spPr>
      </p:pic>
      <p:sp>
        <p:nvSpPr>
          <p:cNvPr id="969" name="Google Shape;969;p31"/>
          <p:cNvSpPr txBox="1"/>
          <p:nvPr/>
        </p:nvSpPr>
        <p:spPr>
          <a:xfrm>
            <a:off x="14794438" y="723900"/>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970" name="Google Shape;970;p31"/>
          <p:cNvSpPr txBox="1"/>
          <p:nvPr/>
        </p:nvSpPr>
        <p:spPr>
          <a:xfrm>
            <a:off x="1379791" y="897652"/>
            <a:ext cx="204102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err="1">
                <a:solidFill>
                  <a:schemeClr val="lt1"/>
                </a:solidFill>
                <a:latin typeface="나눔고딕" panose="020D0604000000000000" pitchFamily="50" charset="-127"/>
                <a:ea typeface="나눔고딕" panose="020D0604000000000000" pitchFamily="50" charset="-127"/>
                <a:sym typeface="Arial"/>
              </a:rPr>
              <a:t>검증결과</a:t>
            </a:r>
            <a:endParaRPr sz="1800" dirty="0">
              <a:solidFill>
                <a:schemeClr val="lt1"/>
              </a:solidFill>
              <a:latin typeface="나눔고딕" panose="020D0604000000000000" pitchFamily="50" charset="-127"/>
              <a:ea typeface="나눔고딕" panose="020D0604000000000000" pitchFamily="50" charset="-127"/>
              <a:sym typeface="Arial"/>
            </a:endParaRPr>
          </a:p>
        </p:txBody>
      </p:sp>
      <p:pic>
        <p:nvPicPr>
          <p:cNvPr id="971" name="Google Shape;971;p31"/>
          <p:cNvPicPr preferRelativeResize="0"/>
          <p:nvPr/>
        </p:nvPicPr>
        <p:blipFill rotWithShape="1">
          <a:blip r:embed="rId6">
            <a:alphaModFix/>
          </a:blip>
          <a:srcRect/>
          <a:stretch/>
        </p:blipFill>
        <p:spPr>
          <a:xfrm>
            <a:off x="6076335" y="2261203"/>
            <a:ext cx="304762" cy="304762"/>
          </a:xfrm>
          <a:prstGeom prst="rect">
            <a:avLst/>
          </a:prstGeom>
          <a:noFill/>
          <a:ln>
            <a:noFill/>
          </a:ln>
        </p:spPr>
      </p:pic>
      <p:pic>
        <p:nvPicPr>
          <p:cNvPr id="972" name="Google Shape;972;p31"/>
          <p:cNvPicPr preferRelativeResize="0"/>
          <p:nvPr/>
        </p:nvPicPr>
        <p:blipFill rotWithShape="1">
          <a:blip r:embed="rId7">
            <a:alphaModFix/>
          </a:blip>
          <a:srcRect/>
          <a:stretch/>
        </p:blipFill>
        <p:spPr>
          <a:xfrm>
            <a:off x="6193461" y="2316452"/>
            <a:ext cx="108606" cy="175217"/>
          </a:xfrm>
          <a:prstGeom prst="rect">
            <a:avLst/>
          </a:prstGeom>
          <a:noFill/>
          <a:ln>
            <a:noFill/>
          </a:ln>
        </p:spPr>
      </p:pic>
      <p:sp>
        <p:nvSpPr>
          <p:cNvPr id="973" name="Google Shape;973;p31"/>
          <p:cNvSpPr txBox="1"/>
          <p:nvPr/>
        </p:nvSpPr>
        <p:spPr>
          <a:xfrm>
            <a:off x="6520430" y="2100820"/>
            <a:ext cx="6585900" cy="554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000" b="1" dirty="0" err="1">
                <a:solidFill>
                  <a:schemeClr val="lt1"/>
                </a:solidFill>
                <a:latin typeface="나눔고딕" panose="020D0604000000000000" pitchFamily="50" charset="-127"/>
                <a:ea typeface="나눔고딕" panose="020D0604000000000000" pitchFamily="50" charset="-127"/>
                <a:sym typeface="Arial"/>
              </a:rPr>
              <a:t>결론</a:t>
            </a:r>
            <a:endParaRPr sz="3000" b="1" dirty="0">
              <a:solidFill>
                <a:schemeClr val="lt1"/>
              </a:solidFill>
              <a:latin typeface="나눔고딕" panose="020D0604000000000000" pitchFamily="50" charset="-127"/>
              <a:ea typeface="나눔고딕" panose="020D0604000000000000" pitchFamily="50" charset="-127"/>
              <a:sym typeface="Arial"/>
            </a:endParaRPr>
          </a:p>
        </p:txBody>
      </p:sp>
      <p:sp>
        <p:nvSpPr>
          <p:cNvPr id="974" name="Google Shape;974;p31"/>
          <p:cNvSpPr txBox="1"/>
          <p:nvPr/>
        </p:nvSpPr>
        <p:spPr>
          <a:xfrm>
            <a:off x="6193461" y="2987780"/>
            <a:ext cx="10181400" cy="278533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2500" dirty="0">
              <a:solidFill>
                <a:schemeClr val="lt1"/>
              </a:solidFill>
              <a:latin typeface="나눔고딕" panose="020D0604000000000000" pitchFamily="50" charset="-127"/>
              <a:ea typeface="나눔고딕" panose="020D0604000000000000" pitchFamily="50" charset="-127"/>
              <a:sym typeface="Arial"/>
            </a:endParaRPr>
          </a:p>
          <a:p>
            <a:pPr marL="457200" marR="0" lvl="0" indent="-381000" algn="l" rtl="0">
              <a:spcBef>
                <a:spcPts val="0"/>
              </a:spcBef>
              <a:spcAft>
                <a:spcPts val="0"/>
              </a:spcAft>
              <a:buClr>
                <a:schemeClr val="lt1"/>
              </a:buClr>
              <a:buSzPts val="2400"/>
              <a:buChar char="-"/>
            </a:pPr>
            <a:r>
              <a:rPr lang="en-US" sz="2500" dirty="0">
                <a:solidFill>
                  <a:schemeClr val="lt1"/>
                </a:solidFill>
                <a:latin typeface="나눔고딕" panose="020D0604000000000000" pitchFamily="50" charset="-127"/>
                <a:ea typeface="나눔고딕" panose="020D0604000000000000" pitchFamily="50" charset="-127"/>
              </a:rPr>
              <a:t>fake news </a:t>
            </a:r>
            <a:r>
              <a:rPr lang="en-US" sz="2500" dirty="0" err="1">
                <a:solidFill>
                  <a:schemeClr val="lt1"/>
                </a:solidFill>
                <a:latin typeface="나눔고딕" panose="020D0604000000000000" pitchFamily="50" charset="-127"/>
                <a:ea typeface="나눔고딕" panose="020D0604000000000000" pitchFamily="50" charset="-127"/>
              </a:rPr>
              <a:t>데이터</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특성에</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적합한</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분석</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방법을</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고민함</a:t>
            </a:r>
            <a:endParaRPr sz="2500" dirty="0">
              <a:solidFill>
                <a:schemeClr val="lt1"/>
              </a:solidFill>
              <a:latin typeface="나눔고딕" panose="020D0604000000000000" pitchFamily="50" charset="-127"/>
              <a:ea typeface="나눔고딕" panose="020D0604000000000000" pitchFamily="50" charset="-127"/>
            </a:endParaRPr>
          </a:p>
          <a:p>
            <a:pPr marL="914400" marR="0" lvl="1" indent="-381000" algn="l" rtl="0">
              <a:spcBef>
                <a:spcPts val="0"/>
              </a:spcBef>
              <a:spcAft>
                <a:spcPts val="0"/>
              </a:spcAft>
              <a:buClr>
                <a:schemeClr val="lt1"/>
              </a:buClr>
              <a:buSzPts val="2400"/>
              <a:buChar char="○"/>
            </a:pPr>
            <a:r>
              <a:rPr lang="en-US" sz="2500" dirty="0" err="1">
                <a:solidFill>
                  <a:schemeClr val="lt1"/>
                </a:solidFill>
                <a:latin typeface="나눔고딕" panose="020D0604000000000000" pitchFamily="50" charset="-127"/>
                <a:ea typeface="나눔고딕" panose="020D0604000000000000" pitchFamily="50" charset="-127"/>
              </a:rPr>
              <a:t>다양한</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전처리</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방법을</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시도한</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결과</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RoBERTa가</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우수한</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성능을</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보임</a:t>
            </a:r>
            <a:endParaRPr sz="2500" dirty="0">
              <a:solidFill>
                <a:schemeClr val="lt1"/>
              </a:solidFill>
              <a:latin typeface="나눔고딕" panose="020D0604000000000000" pitchFamily="50" charset="-127"/>
              <a:ea typeface="나눔고딕" panose="020D0604000000000000" pitchFamily="50" charset="-127"/>
            </a:endParaRPr>
          </a:p>
          <a:p>
            <a:pPr marL="914400" marR="0" lvl="1" indent="-381000" algn="l" rtl="0">
              <a:spcBef>
                <a:spcPts val="0"/>
              </a:spcBef>
              <a:spcAft>
                <a:spcPts val="0"/>
              </a:spcAft>
              <a:buClr>
                <a:schemeClr val="lt1"/>
              </a:buClr>
              <a:buSzPts val="2400"/>
              <a:buChar char="○"/>
            </a:pPr>
            <a:r>
              <a:rPr lang="en-US" sz="2500" dirty="0" err="1">
                <a:solidFill>
                  <a:schemeClr val="lt1"/>
                </a:solidFill>
                <a:latin typeface="나눔고딕" panose="020D0604000000000000" pitchFamily="50" charset="-127"/>
                <a:ea typeface="나눔고딕" panose="020D0604000000000000" pitchFamily="50" charset="-127"/>
              </a:rPr>
              <a:t>RoBERTa로</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전처리</a:t>
            </a:r>
            <a:r>
              <a:rPr lang="en-US" sz="2500" dirty="0">
                <a:solidFill>
                  <a:schemeClr val="lt1"/>
                </a:solidFill>
                <a:latin typeface="나눔고딕" panose="020D0604000000000000" pitchFamily="50" charset="-127"/>
                <a:ea typeface="나눔고딕" panose="020D0604000000000000" pitchFamily="50" charset="-127"/>
              </a:rPr>
              <a:t> 후, RNN, LSTM, </a:t>
            </a:r>
            <a:r>
              <a:rPr lang="en-US" sz="2500" dirty="0" err="1">
                <a:solidFill>
                  <a:schemeClr val="lt1"/>
                </a:solidFill>
                <a:latin typeface="나눔고딕" panose="020D0604000000000000" pitchFamily="50" charset="-127"/>
                <a:ea typeface="나눔고딕" panose="020D0604000000000000" pitchFamily="50" charset="-127"/>
              </a:rPr>
              <a:t>BiLSTM</a:t>
            </a:r>
            <a:r>
              <a:rPr lang="en-US" sz="2500" dirty="0">
                <a:solidFill>
                  <a:schemeClr val="lt1"/>
                </a:solidFill>
                <a:latin typeface="나눔고딕" panose="020D0604000000000000" pitchFamily="50" charset="-127"/>
                <a:ea typeface="나눔고딕" panose="020D0604000000000000" pitchFamily="50" charset="-127"/>
              </a:rPr>
              <a:t> 등 </a:t>
            </a:r>
            <a:r>
              <a:rPr lang="en-US" sz="2500" dirty="0" err="1">
                <a:solidFill>
                  <a:schemeClr val="lt1"/>
                </a:solidFill>
                <a:latin typeface="나눔고딕" panose="020D0604000000000000" pitchFamily="50" charset="-127"/>
                <a:ea typeface="나눔고딕" panose="020D0604000000000000" pitchFamily="50" charset="-127"/>
              </a:rPr>
              <a:t>사용</a:t>
            </a:r>
            <a:endParaRPr sz="2500" dirty="0">
              <a:solidFill>
                <a:schemeClr val="lt1"/>
              </a:solidFill>
              <a:latin typeface="나눔고딕" panose="020D0604000000000000" pitchFamily="50" charset="-127"/>
              <a:ea typeface="나눔고딕" panose="020D0604000000000000" pitchFamily="50" charset="-127"/>
            </a:endParaRPr>
          </a:p>
          <a:p>
            <a:pPr marL="0" marR="0" lvl="0" indent="0" algn="l" rtl="0">
              <a:spcBef>
                <a:spcPts val="0"/>
              </a:spcBef>
              <a:spcAft>
                <a:spcPts val="0"/>
              </a:spcAft>
              <a:buNone/>
            </a:pPr>
            <a:endParaRPr sz="2500" dirty="0">
              <a:solidFill>
                <a:schemeClr val="lt1"/>
              </a:solidFill>
              <a:latin typeface="나눔고딕" panose="020D0604000000000000" pitchFamily="50" charset="-127"/>
              <a:ea typeface="나눔고딕" panose="020D0604000000000000" pitchFamily="50" charset="-127"/>
            </a:endParaRPr>
          </a:p>
          <a:p>
            <a:pPr marL="457200" lvl="0" indent="-381000" algn="l" rtl="0">
              <a:spcBef>
                <a:spcPts val="0"/>
              </a:spcBef>
              <a:spcAft>
                <a:spcPts val="0"/>
              </a:spcAft>
              <a:buClr>
                <a:schemeClr val="lt1"/>
              </a:buClr>
              <a:buSzPts val="2400"/>
              <a:buChar char="-"/>
            </a:pPr>
            <a:r>
              <a:rPr lang="en-US" sz="2500" dirty="0" err="1">
                <a:solidFill>
                  <a:schemeClr val="lt1"/>
                </a:solidFill>
                <a:latin typeface="나눔고딕" panose="020D0604000000000000" pitchFamily="50" charset="-127"/>
                <a:ea typeface="나눔고딕" panose="020D0604000000000000" pitchFamily="50" charset="-127"/>
              </a:rPr>
              <a:t>BiLSTM</a:t>
            </a:r>
            <a:r>
              <a:rPr lang="en-US" sz="2500" dirty="0">
                <a:solidFill>
                  <a:schemeClr val="lt1"/>
                </a:solidFill>
                <a:latin typeface="나눔고딕" panose="020D0604000000000000" pitchFamily="50" charset="-127"/>
                <a:ea typeface="나눔고딕" panose="020D0604000000000000" pitchFamily="50" charset="-127"/>
              </a:rPr>
              <a:t>, LSTM, RNN </a:t>
            </a:r>
            <a:r>
              <a:rPr lang="en-US" sz="2500" dirty="0" err="1">
                <a:solidFill>
                  <a:schemeClr val="lt1"/>
                </a:solidFill>
                <a:latin typeface="나눔고딕" panose="020D0604000000000000" pitchFamily="50" charset="-127"/>
                <a:ea typeface="나눔고딕" panose="020D0604000000000000" pitchFamily="50" charset="-127"/>
              </a:rPr>
              <a:t>모두</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우수한</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성능을</a:t>
            </a:r>
            <a:r>
              <a:rPr lang="en-US" sz="2500" dirty="0">
                <a:solidFill>
                  <a:schemeClr val="lt1"/>
                </a:solidFill>
                <a:latin typeface="나눔고딕" panose="020D0604000000000000" pitchFamily="50" charset="-127"/>
                <a:ea typeface="나눔고딕" panose="020D0604000000000000" pitchFamily="50" charset="-127"/>
              </a:rPr>
              <a:t> </a:t>
            </a:r>
            <a:r>
              <a:rPr lang="en-US" sz="2500" dirty="0" err="1">
                <a:solidFill>
                  <a:schemeClr val="lt1"/>
                </a:solidFill>
                <a:latin typeface="나눔고딕" panose="020D0604000000000000" pitchFamily="50" charset="-127"/>
                <a:ea typeface="나눔고딕" panose="020D0604000000000000" pitchFamily="50" charset="-127"/>
              </a:rPr>
              <a:t>보임</a:t>
            </a:r>
            <a:endParaRPr sz="2500" dirty="0">
              <a:solidFill>
                <a:schemeClr val="lt1"/>
              </a:solidFill>
              <a:latin typeface="나눔고딕" panose="020D0604000000000000" pitchFamily="50" charset="-127"/>
              <a:ea typeface="나눔고딕" panose="020D0604000000000000" pitchFamily="50" charset="-127"/>
            </a:endParaRPr>
          </a:p>
          <a:p>
            <a:pPr marL="0" marR="0" lvl="0" indent="0" algn="l" rtl="0">
              <a:spcBef>
                <a:spcPts val="0"/>
              </a:spcBef>
              <a:spcAft>
                <a:spcPts val="0"/>
              </a:spcAft>
              <a:buNone/>
            </a:pPr>
            <a:endParaRPr sz="2500" dirty="0">
              <a:solidFill>
                <a:schemeClr val="lt1"/>
              </a:solidFill>
              <a:latin typeface="나눔고딕" panose="020D0604000000000000" pitchFamily="50" charset="-127"/>
              <a:ea typeface="나눔고딕" panose="020D0604000000000000" pitchFamily="50" charset="-127"/>
            </a:endParaRPr>
          </a:p>
        </p:txBody>
      </p:sp>
      <p:sp>
        <p:nvSpPr>
          <p:cNvPr id="975" name="Google Shape;975;p31"/>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979"/>
        <p:cNvGrpSpPr/>
        <p:nvPr/>
      </p:nvGrpSpPr>
      <p:grpSpPr>
        <a:xfrm>
          <a:off x="0" y="0"/>
          <a:ext cx="0" cy="0"/>
          <a:chOff x="0" y="0"/>
          <a:chExt cx="0" cy="0"/>
        </a:xfrm>
      </p:grpSpPr>
      <p:pic>
        <p:nvPicPr>
          <p:cNvPr id="980" name="Google Shape;980;p32"/>
          <p:cNvPicPr preferRelativeResize="0"/>
          <p:nvPr/>
        </p:nvPicPr>
        <p:blipFill rotWithShape="1">
          <a:blip r:embed="rId3">
            <a:alphaModFix/>
          </a:blip>
          <a:srcRect/>
          <a:stretch/>
        </p:blipFill>
        <p:spPr>
          <a:xfrm>
            <a:off x="0" y="0"/>
            <a:ext cx="6152381" cy="10285715"/>
          </a:xfrm>
          <a:prstGeom prst="rect">
            <a:avLst/>
          </a:prstGeom>
          <a:noFill/>
          <a:ln>
            <a:noFill/>
          </a:ln>
        </p:spPr>
      </p:pic>
      <p:sp>
        <p:nvSpPr>
          <p:cNvPr id="981" name="Google Shape;981;p32"/>
          <p:cNvSpPr txBox="1"/>
          <p:nvPr/>
        </p:nvSpPr>
        <p:spPr>
          <a:xfrm>
            <a:off x="1379790" y="1906257"/>
            <a:ext cx="54159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rgbClr val="FFFFFF"/>
                </a:solidFill>
              </a:rPr>
              <a:t>참고문헌</a:t>
            </a:r>
            <a:endParaRPr sz="1800" b="1">
              <a:solidFill>
                <a:schemeClr val="dk1"/>
              </a:solidFill>
              <a:latin typeface="Calibri"/>
              <a:ea typeface="Calibri"/>
              <a:cs typeface="Calibri"/>
              <a:sym typeface="Calibri"/>
            </a:endParaRPr>
          </a:p>
        </p:txBody>
      </p:sp>
      <p:pic>
        <p:nvPicPr>
          <p:cNvPr id="982" name="Google Shape;982;p32"/>
          <p:cNvPicPr preferRelativeResize="0"/>
          <p:nvPr/>
        </p:nvPicPr>
        <p:blipFill rotWithShape="1">
          <a:blip r:embed="rId4">
            <a:alphaModFix/>
          </a:blip>
          <a:srcRect/>
          <a:stretch/>
        </p:blipFill>
        <p:spPr>
          <a:xfrm>
            <a:off x="16406376" y="3595718"/>
            <a:ext cx="612630" cy="612630"/>
          </a:xfrm>
          <a:prstGeom prst="rect">
            <a:avLst/>
          </a:prstGeom>
          <a:noFill/>
          <a:ln>
            <a:noFill/>
          </a:ln>
        </p:spPr>
      </p:pic>
      <p:sp>
        <p:nvSpPr>
          <p:cNvPr id="983" name="Google Shape;983;p32"/>
          <p:cNvSpPr txBox="1"/>
          <p:nvPr/>
        </p:nvSpPr>
        <p:spPr>
          <a:xfrm>
            <a:off x="7084287" y="3217758"/>
            <a:ext cx="553200" cy="4617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ECECEC"/>
                </a:solidFill>
                <a:latin typeface="Arial"/>
                <a:ea typeface="Arial"/>
                <a:cs typeface="Arial"/>
                <a:sym typeface="Arial"/>
              </a:rPr>
              <a:t>01</a:t>
            </a:r>
            <a:endParaRPr sz="2100">
              <a:solidFill>
                <a:schemeClr val="dk1"/>
              </a:solidFill>
              <a:latin typeface="Calibri"/>
              <a:ea typeface="Calibri"/>
              <a:cs typeface="Calibri"/>
              <a:sym typeface="Calibri"/>
            </a:endParaRPr>
          </a:p>
        </p:txBody>
      </p:sp>
      <p:pic>
        <p:nvPicPr>
          <p:cNvPr id="984" name="Google Shape;984;p32"/>
          <p:cNvPicPr preferRelativeResize="0"/>
          <p:nvPr/>
        </p:nvPicPr>
        <p:blipFill rotWithShape="1">
          <a:blip r:embed="rId4">
            <a:alphaModFix/>
          </a:blip>
          <a:srcRect/>
          <a:stretch/>
        </p:blipFill>
        <p:spPr>
          <a:xfrm>
            <a:off x="16406376" y="6537411"/>
            <a:ext cx="612630" cy="612630"/>
          </a:xfrm>
          <a:prstGeom prst="rect">
            <a:avLst/>
          </a:prstGeom>
          <a:noFill/>
          <a:ln>
            <a:noFill/>
          </a:ln>
        </p:spPr>
      </p:pic>
      <p:sp>
        <p:nvSpPr>
          <p:cNvPr id="985" name="Google Shape;985;p32"/>
          <p:cNvSpPr txBox="1"/>
          <p:nvPr/>
        </p:nvSpPr>
        <p:spPr>
          <a:xfrm>
            <a:off x="7084275" y="6275528"/>
            <a:ext cx="553200" cy="4617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ECECEC"/>
                </a:solidFill>
                <a:latin typeface="Arial"/>
                <a:ea typeface="Arial"/>
                <a:cs typeface="Arial"/>
                <a:sym typeface="Arial"/>
              </a:rPr>
              <a:t>02</a:t>
            </a:r>
            <a:endParaRPr sz="2100">
              <a:solidFill>
                <a:schemeClr val="dk1"/>
              </a:solidFill>
              <a:latin typeface="Calibri"/>
              <a:ea typeface="Calibri"/>
              <a:cs typeface="Calibri"/>
              <a:sym typeface="Calibri"/>
            </a:endParaRPr>
          </a:p>
        </p:txBody>
      </p:sp>
      <p:pic>
        <p:nvPicPr>
          <p:cNvPr id="986" name="Google Shape;986;p32"/>
          <p:cNvPicPr preferRelativeResize="0"/>
          <p:nvPr/>
        </p:nvPicPr>
        <p:blipFill rotWithShape="1">
          <a:blip r:embed="rId5">
            <a:alphaModFix/>
          </a:blip>
          <a:srcRect/>
          <a:stretch/>
        </p:blipFill>
        <p:spPr>
          <a:xfrm>
            <a:off x="16505490" y="9541295"/>
            <a:ext cx="1514443" cy="496280"/>
          </a:xfrm>
          <a:prstGeom prst="rect">
            <a:avLst/>
          </a:prstGeom>
          <a:noFill/>
          <a:ln>
            <a:noFill/>
          </a:ln>
        </p:spPr>
      </p:pic>
      <p:sp>
        <p:nvSpPr>
          <p:cNvPr id="987" name="Google Shape;987;p32"/>
          <p:cNvSpPr txBox="1"/>
          <p:nvPr/>
        </p:nvSpPr>
        <p:spPr>
          <a:xfrm>
            <a:off x="7773590" y="3250086"/>
            <a:ext cx="4537800" cy="446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300">
                <a:solidFill>
                  <a:schemeClr val="lt1"/>
                </a:solidFill>
                <a:latin typeface="나눔고딕" panose="020D0604000000000000" pitchFamily="50" charset="-127"/>
                <a:ea typeface="나눔고딕" panose="020D0604000000000000" pitchFamily="50" charset="-127"/>
                <a:sym typeface="Arial"/>
              </a:rPr>
              <a:t>데이터 출처</a:t>
            </a:r>
            <a:endParaRPr sz="2300">
              <a:solidFill>
                <a:schemeClr val="lt1"/>
              </a:solidFill>
              <a:latin typeface="나눔고딕" panose="020D0604000000000000" pitchFamily="50" charset="-127"/>
              <a:ea typeface="나눔고딕" panose="020D0604000000000000" pitchFamily="50" charset="-127"/>
              <a:cs typeface="Calibri"/>
              <a:sym typeface="Calibri"/>
            </a:endParaRPr>
          </a:p>
        </p:txBody>
      </p:sp>
      <p:sp>
        <p:nvSpPr>
          <p:cNvPr id="988" name="Google Shape;988;p32"/>
          <p:cNvSpPr txBox="1"/>
          <p:nvPr/>
        </p:nvSpPr>
        <p:spPr>
          <a:xfrm>
            <a:off x="7783885" y="3860407"/>
            <a:ext cx="10085100" cy="2247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a:solidFill>
                  <a:schemeClr val="lt1"/>
                </a:solidFill>
              </a:rPr>
              <a:t>train data: </a:t>
            </a:r>
            <a:r>
              <a:rPr lang="en-US" sz="2000" u="sng">
                <a:solidFill>
                  <a:schemeClr val="lt1"/>
                </a:solidFill>
                <a:hlinkClick r:id="rId6">
                  <a:extLst>
                    <a:ext uri="{A12FA001-AC4F-418D-AE19-62706E023703}">
                      <ahyp:hlinkClr xmlns:ahyp="http://schemas.microsoft.com/office/drawing/2018/hyperlinkcolor" val="tx"/>
                    </a:ext>
                  </a:extLst>
                </a:hlinkClick>
              </a:rPr>
              <a:t>https://www.kaggle.com/datasets/saurabhshahane/fake-news-classification/data</a:t>
            </a:r>
            <a:r>
              <a:rPr lang="en-US" sz="2000">
                <a:solidFill>
                  <a:schemeClr val="lt1"/>
                </a:solidFill>
              </a:rPr>
              <a:t> </a:t>
            </a:r>
            <a:endParaRPr sz="2000">
              <a:solidFill>
                <a:schemeClr val="lt1"/>
              </a:solidFill>
            </a:endParaRPr>
          </a:p>
          <a:p>
            <a:pPr marL="0" marR="0" lvl="0" indent="0" algn="l" rtl="0">
              <a:spcBef>
                <a:spcPts val="0"/>
              </a:spcBef>
              <a:spcAft>
                <a:spcPts val="0"/>
              </a:spcAft>
              <a:buNone/>
            </a:pPr>
            <a:endParaRPr sz="2000">
              <a:solidFill>
                <a:schemeClr val="lt1"/>
              </a:solidFill>
            </a:endParaRPr>
          </a:p>
          <a:p>
            <a:pPr marL="0" marR="0" lvl="0" indent="0" algn="l" rtl="0">
              <a:spcBef>
                <a:spcPts val="0"/>
              </a:spcBef>
              <a:spcAft>
                <a:spcPts val="0"/>
              </a:spcAft>
              <a:buNone/>
            </a:pPr>
            <a:r>
              <a:rPr lang="en-US" sz="2000">
                <a:solidFill>
                  <a:schemeClr val="lt1"/>
                </a:solidFill>
              </a:rPr>
              <a:t>test data 1: </a:t>
            </a:r>
            <a:r>
              <a:rPr lang="en-US" sz="2000" u="sng">
                <a:solidFill>
                  <a:schemeClr val="lt1"/>
                </a:solidFill>
                <a:hlinkClick r:id="rId7">
                  <a:extLst>
                    <a:ext uri="{A12FA001-AC4F-418D-AE19-62706E023703}">
                      <ahyp:hlinkClr xmlns:ahyp="http://schemas.microsoft.com/office/drawing/2018/hyperlinkcolor" val="tx"/>
                    </a:ext>
                  </a:extLst>
                </a:hlinkClick>
              </a:rPr>
              <a:t>https://www.kaggle.com/datasets/rajatkumar30/fake-news</a:t>
            </a:r>
            <a:r>
              <a:rPr lang="en-US" sz="2000">
                <a:solidFill>
                  <a:schemeClr val="lt1"/>
                </a:solidFill>
              </a:rPr>
              <a:t> </a:t>
            </a:r>
            <a:endParaRPr sz="2000">
              <a:solidFill>
                <a:schemeClr val="lt1"/>
              </a:solidFill>
            </a:endParaRPr>
          </a:p>
          <a:p>
            <a:pPr marL="0" marR="0" lvl="0" indent="0" algn="l" rtl="0">
              <a:spcBef>
                <a:spcPts val="0"/>
              </a:spcBef>
              <a:spcAft>
                <a:spcPts val="0"/>
              </a:spcAft>
              <a:buNone/>
            </a:pPr>
            <a:endParaRPr sz="2000">
              <a:solidFill>
                <a:schemeClr val="lt1"/>
              </a:solidFill>
            </a:endParaRPr>
          </a:p>
          <a:p>
            <a:pPr marL="0" marR="0" lvl="0" indent="0" algn="l" rtl="0">
              <a:spcBef>
                <a:spcPts val="0"/>
              </a:spcBef>
              <a:spcAft>
                <a:spcPts val="0"/>
              </a:spcAft>
              <a:buNone/>
            </a:pPr>
            <a:r>
              <a:rPr lang="en-US" sz="2000">
                <a:solidFill>
                  <a:schemeClr val="lt1"/>
                </a:solidFill>
              </a:rPr>
              <a:t>test data 2 (only fake): </a:t>
            </a:r>
            <a:r>
              <a:rPr lang="en-US" sz="2000" u="sng">
                <a:solidFill>
                  <a:schemeClr val="lt1"/>
                </a:solidFill>
                <a:hlinkClick r:id="rId8">
                  <a:extLst>
                    <a:ext uri="{A12FA001-AC4F-418D-AE19-62706E023703}">
                      <ahyp:hlinkClr xmlns:ahyp="http://schemas.microsoft.com/office/drawing/2018/hyperlinkcolor" val="tx"/>
                    </a:ext>
                  </a:extLst>
                </a:hlinkClick>
              </a:rPr>
              <a:t>https://www.kaggle.com/datasets/jainpooja/fake-news-detection</a:t>
            </a:r>
            <a:r>
              <a:rPr lang="en-US" sz="2000">
                <a:solidFill>
                  <a:schemeClr val="lt1"/>
                </a:solidFill>
              </a:rPr>
              <a:t> </a:t>
            </a:r>
            <a:endParaRPr sz="2000">
              <a:solidFill>
                <a:schemeClr val="lt1"/>
              </a:solidFill>
            </a:endParaRPr>
          </a:p>
          <a:p>
            <a:pPr marL="0" marR="0" lvl="0" indent="0" algn="l" rtl="0">
              <a:spcBef>
                <a:spcPts val="0"/>
              </a:spcBef>
              <a:spcAft>
                <a:spcPts val="0"/>
              </a:spcAft>
              <a:buNone/>
            </a:pPr>
            <a:endParaRPr sz="2000">
              <a:solidFill>
                <a:schemeClr val="lt1"/>
              </a:solidFill>
            </a:endParaRPr>
          </a:p>
        </p:txBody>
      </p:sp>
      <p:sp>
        <p:nvSpPr>
          <p:cNvPr id="989" name="Google Shape;989;p32"/>
          <p:cNvSpPr txBox="1"/>
          <p:nvPr/>
        </p:nvSpPr>
        <p:spPr>
          <a:xfrm>
            <a:off x="7773590" y="6298619"/>
            <a:ext cx="4537800" cy="446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300">
                <a:solidFill>
                  <a:schemeClr val="lt1"/>
                </a:solidFill>
                <a:latin typeface="나눔고딕" panose="020D0604000000000000" pitchFamily="50" charset="-127"/>
                <a:ea typeface="나눔고딕" panose="020D0604000000000000" pitchFamily="50" charset="-127"/>
                <a:sym typeface="Arial"/>
              </a:rPr>
              <a:t>참고 문헌</a:t>
            </a:r>
            <a:endParaRPr sz="2300">
              <a:solidFill>
                <a:schemeClr val="lt1"/>
              </a:solidFill>
              <a:latin typeface="나눔고딕" panose="020D0604000000000000" pitchFamily="50" charset="-127"/>
              <a:ea typeface="나눔고딕" panose="020D0604000000000000" pitchFamily="50" charset="-127"/>
              <a:cs typeface="Calibri"/>
              <a:sym typeface="Calibri"/>
            </a:endParaRPr>
          </a:p>
        </p:txBody>
      </p:sp>
      <p:sp>
        <p:nvSpPr>
          <p:cNvPr id="990" name="Google Shape;990;p32"/>
          <p:cNvSpPr txBox="1"/>
          <p:nvPr/>
        </p:nvSpPr>
        <p:spPr>
          <a:xfrm>
            <a:off x="7783886" y="6908932"/>
            <a:ext cx="10275600" cy="1647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a:solidFill>
                  <a:schemeClr val="lt1"/>
                </a:solidFill>
              </a:rPr>
              <a:t>1 Attention is All you need: </a:t>
            </a:r>
            <a:r>
              <a:rPr lang="en-US" sz="2000" u="sng">
                <a:solidFill>
                  <a:schemeClr val="lt1"/>
                </a:solidFill>
                <a:hlinkClick r:id="rId9">
                  <a:extLst>
                    <a:ext uri="{A12FA001-AC4F-418D-AE19-62706E023703}">
                      <ahyp:hlinkClr xmlns:ahyp="http://schemas.microsoft.com/office/drawing/2018/hyperlinkcolor" val="tx"/>
                    </a:ext>
                  </a:extLst>
                </a:hlinkClick>
              </a:rPr>
              <a:t>https://doi.org/10.48550/arXiv.1706.03762</a:t>
            </a:r>
            <a:r>
              <a:rPr lang="en-US" sz="2000">
                <a:solidFill>
                  <a:schemeClr val="lt1"/>
                </a:solidFill>
              </a:rPr>
              <a:t> </a:t>
            </a:r>
            <a:endParaRPr sz="2000">
              <a:solidFill>
                <a:schemeClr val="lt1"/>
              </a:solidFill>
            </a:endParaRPr>
          </a:p>
          <a:p>
            <a:pPr marL="0" marR="0" lvl="0" indent="0" algn="l" rtl="0">
              <a:spcBef>
                <a:spcPts val="0"/>
              </a:spcBef>
              <a:spcAft>
                <a:spcPts val="0"/>
              </a:spcAft>
              <a:buNone/>
            </a:pPr>
            <a:r>
              <a:rPr lang="en-US" sz="2000">
                <a:solidFill>
                  <a:schemeClr val="lt1"/>
                </a:solidFill>
                <a:latin typeface="Arial"/>
                <a:ea typeface="Arial"/>
                <a:cs typeface="Arial"/>
                <a:sym typeface="Arial"/>
              </a:rPr>
              <a:t>2 </a:t>
            </a:r>
            <a:r>
              <a:rPr lang="en-US" sz="2000">
                <a:solidFill>
                  <a:schemeClr val="lt1"/>
                </a:solidFill>
              </a:rPr>
              <a:t>Raza, S., Ding, C. Fake news detection based on news content and social contexts: a transformer-based approach. </a:t>
            </a:r>
            <a:r>
              <a:rPr lang="en-US" sz="2000" i="1">
                <a:solidFill>
                  <a:schemeClr val="lt1"/>
                </a:solidFill>
              </a:rPr>
              <a:t>Int J Data Sci Anal</a:t>
            </a:r>
            <a:r>
              <a:rPr lang="en-US" sz="2000">
                <a:solidFill>
                  <a:schemeClr val="lt1"/>
                </a:solidFill>
              </a:rPr>
              <a:t> </a:t>
            </a:r>
            <a:r>
              <a:rPr lang="en-US" sz="2000" b="1">
                <a:solidFill>
                  <a:schemeClr val="lt1"/>
                </a:solidFill>
              </a:rPr>
              <a:t>13</a:t>
            </a:r>
            <a:r>
              <a:rPr lang="en-US" sz="2000">
                <a:solidFill>
                  <a:schemeClr val="lt1"/>
                </a:solidFill>
              </a:rPr>
              <a:t>, 335–362 (2022). </a:t>
            </a:r>
            <a:r>
              <a:rPr lang="en-US" sz="2000" u="sng">
                <a:solidFill>
                  <a:schemeClr val="lt1"/>
                </a:solidFill>
                <a:hlinkClick r:id="rId10">
                  <a:extLst>
                    <a:ext uri="{A12FA001-AC4F-418D-AE19-62706E023703}">
                      <ahyp:hlinkClr xmlns:ahyp="http://schemas.microsoft.com/office/drawing/2018/hyperlinkcolor" val="tx"/>
                    </a:ext>
                  </a:extLst>
                </a:hlinkClick>
              </a:rPr>
              <a:t>https://doi.org/10.1007/s41060-021-00302-z</a:t>
            </a:r>
            <a:r>
              <a:rPr lang="en-US" sz="2000">
                <a:solidFill>
                  <a:schemeClr val="lt1"/>
                </a:solidFill>
              </a:rPr>
              <a:t> </a:t>
            </a:r>
            <a:endParaRPr sz="2000">
              <a:solidFill>
                <a:schemeClr val="lt1"/>
              </a:solidFill>
            </a:endParaRPr>
          </a:p>
          <a:p>
            <a:pPr marL="0" marR="0" lvl="0" indent="0" algn="l" rtl="0">
              <a:spcBef>
                <a:spcPts val="0"/>
              </a:spcBef>
              <a:spcAft>
                <a:spcPts val="0"/>
              </a:spcAft>
              <a:buNone/>
            </a:pPr>
            <a:r>
              <a:rPr lang="en-US" sz="2100">
                <a:solidFill>
                  <a:schemeClr val="lt1"/>
                </a:solidFill>
                <a:latin typeface="Calibri"/>
                <a:ea typeface="Calibri"/>
                <a:cs typeface="Calibri"/>
                <a:sym typeface="Calibri"/>
              </a:rPr>
              <a:t>3 </a:t>
            </a:r>
            <a:r>
              <a:rPr lang="en-US" sz="2100" u="sng">
                <a:solidFill>
                  <a:schemeClr val="lt1"/>
                </a:solidFill>
                <a:latin typeface="Calibri"/>
                <a:ea typeface="Calibri"/>
                <a:cs typeface="Calibri"/>
                <a:sym typeface="Calibri"/>
                <a:hlinkClick r:id="rId11">
                  <a:extLst>
                    <a:ext uri="{A12FA001-AC4F-418D-AE19-62706E023703}">
                      <ahyp:hlinkClr xmlns:ahyp="http://schemas.microsoft.com/office/drawing/2018/hyperlinkcolor" val="tx"/>
                    </a:ext>
                  </a:extLst>
                </a:hlinkClick>
              </a:rPr>
              <a:t>https://paul-hyun.github.io/implement-paper/</a:t>
            </a:r>
            <a:r>
              <a:rPr lang="en-US" sz="2100">
                <a:solidFill>
                  <a:schemeClr val="lt1"/>
                </a:solidFill>
                <a:latin typeface="Calibri"/>
                <a:ea typeface="Calibri"/>
                <a:cs typeface="Calibri"/>
                <a:sym typeface="Calibri"/>
              </a:rPr>
              <a:t> </a:t>
            </a:r>
            <a:endParaRPr sz="2100">
              <a:solidFill>
                <a:schemeClr val="lt1"/>
              </a:solidFill>
              <a:latin typeface="Calibri"/>
              <a:ea typeface="Calibri"/>
              <a:cs typeface="Calibri"/>
              <a:sym typeface="Calibri"/>
            </a:endParaRPr>
          </a:p>
        </p:txBody>
      </p:sp>
      <p:pic>
        <p:nvPicPr>
          <p:cNvPr id="991" name="Google Shape;991;p32"/>
          <p:cNvPicPr preferRelativeResize="0"/>
          <p:nvPr/>
        </p:nvPicPr>
        <p:blipFill rotWithShape="1">
          <a:blip r:embed="rId12">
            <a:alphaModFix/>
          </a:blip>
          <a:srcRect/>
          <a:stretch/>
        </p:blipFill>
        <p:spPr>
          <a:xfrm>
            <a:off x="6762964" y="2935925"/>
            <a:ext cx="12172694" cy="120871"/>
          </a:xfrm>
          <a:prstGeom prst="rect">
            <a:avLst/>
          </a:prstGeom>
          <a:noFill/>
          <a:ln>
            <a:noFill/>
          </a:ln>
        </p:spPr>
      </p:pic>
      <p:pic>
        <p:nvPicPr>
          <p:cNvPr id="992" name="Google Shape;992;p32"/>
          <p:cNvPicPr preferRelativeResize="0"/>
          <p:nvPr/>
        </p:nvPicPr>
        <p:blipFill rotWithShape="1">
          <a:blip r:embed="rId13">
            <a:alphaModFix/>
          </a:blip>
          <a:srcRect/>
          <a:stretch/>
        </p:blipFill>
        <p:spPr>
          <a:xfrm>
            <a:off x="7142800" y="2136137"/>
            <a:ext cx="304762" cy="304762"/>
          </a:xfrm>
          <a:prstGeom prst="rect">
            <a:avLst/>
          </a:prstGeom>
          <a:noFill/>
          <a:ln>
            <a:noFill/>
          </a:ln>
        </p:spPr>
      </p:pic>
      <p:pic>
        <p:nvPicPr>
          <p:cNvPr id="993" name="Google Shape;993;p32"/>
          <p:cNvPicPr preferRelativeResize="0"/>
          <p:nvPr/>
        </p:nvPicPr>
        <p:blipFill rotWithShape="1">
          <a:blip r:embed="rId14">
            <a:alphaModFix/>
          </a:blip>
          <a:srcRect/>
          <a:stretch/>
        </p:blipFill>
        <p:spPr>
          <a:xfrm>
            <a:off x="7259926" y="2191386"/>
            <a:ext cx="108606" cy="175217"/>
          </a:xfrm>
          <a:prstGeom prst="rect">
            <a:avLst/>
          </a:prstGeom>
          <a:noFill/>
          <a:ln>
            <a:noFill/>
          </a:ln>
        </p:spPr>
      </p:pic>
      <p:sp>
        <p:nvSpPr>
          <p:cNvPr id="994" name="Google Shape;994;p32"/>
          <p:cNvSpPr txBox="1"/>
          <p:nvPr/>
        </p:nvSpPr>
        <p:spPr>
          <a:xfrm>
            <a:off x="7586895" y="2078990"/>
            <a:ext cx="13290900" cy="507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700" b="1" dirty="0" err="1">
                <a:solidFill>
                  <a:schemeClr val="lt1"/>
                </a:solidFill>
                <a:latin typeface="나눔고딕" panose="020D0604000000000000" pitchFamily="50" charset="-127"/>
                <a:ea typeface="나눔고딕" panose="020D0604000000000000" pitchFamily="50" charset="-127"/>
                <a:sym typeface="Arial"/>
              </a:rPr>
              <a:t>데이터</a:t>
            </a:r>
            <a:r>
              <a:rPr lang="en-US" sz="2700" b="1" dirty="0">
                <a:solidFill>
                  <a:schemeClr val="lt1"/>
                </a:solidFill>
                <a:latin typeface="나눔고딕" panose="020D0604000000000000" pitchFamily="50" charset="-127"/>
                <a:ea typeface="나눔고딕" panose="020D0604000000000000" pitchFamily="50" charset="-127"/>
                <a:sym typeface="Arial"/>
              </a:rPr>
              <a:t> </a:t>
            </a:r>
            <a:r>
              <a:rPr lang="en-US" sz="2700" b="1" dirty="0" err="1">
                <a:solidFill>
                  <a:schemeClr val="lt1"/>
                </a:solidFill>
                <a:latin typeface="나눔고딕" panose="020D0604000000000000" pitchFamily="50" charset="-127"/>
                <a:ea typeface="나눔고딕" panose="020D0604000000000000" pitchFamily="50" charset="-127"/>
                <a:sym typeface="Arial"/>
              </a:rPr>
              <a:t>출처</a:t>
            </a:r>
            <a:r>
              <a:rPr lang="en-US" sz="2700" b="1" dirty="0">
                <a:solidFill>
                  <a:schemeClr val="lt1"/>
                </a:solidFill>
                <a:latin typeface="나눔고딕" panose="020D0604000000000000" pitchFamily="50" charset="-127"/>
                <a:ea typeface="나눔고딕" panose="020D0604000000000000" pitchFamily="50" charset="-127"/>
                <a:sym typeface="Arial"/>
              </a:rPr>
              <a:t> 및 </a:t>
            </a:r>
            <a:r>
              <a:rPr lang="en-US" sz="2700" b="1" dirty="0" err="1">
                <a:solidFill>
                  <a:schemeClr val="lt1"/>
                </a:solidFill>
                <a:latin typeface="나눔고딕" panose="020D0604000000000000" pitchFamily="50" charset="-127"/>
                <a:ea typeface="나눔고딕" panose="020D0604000000000000" pitchFamily="50" charset="-127"/>
                <a:sym typeface="Arial"/>
              </a:rPr>
              <a:t>참고</a:t>
            </a:r>
            <a:r>
              <a:rPr lang="en-US" sz="2700" b="1" dirty="0">
                <a:solidFill>
                  <a:schemeClr val="lt1"/>
                </a:solidFill>
                <a:latin typeface="나눔고딕" panose="020D0604000000000000" pitchFamily="50" charset="-127"/>
                <a:ea typeface="나눔고딕" panose="020D0604000000000000" pitchFamily="50" charset="-127"/>
                <a:sym typeface="Arial"/>
              </a:rPr>
              <a:t> </a:t>
            </a:r>
            <a:r>
              <a:rPr lang="en-US" sz="2700" b="1" dirty="0" err="1">
                <a:solidFill>
                  <a:schemeClr val="lt1"/>
                </a:solidFill>
                <a:latin typeface="나눔고딕" panose="020D0604000000000000" pitchFamily="50" charset="-127"/>
                <a:ea typeface="나눔고딕" panose="020D0604000000000000" pitchFamily="50" charset="-127"/>
                <a:sym typeface="Arial"/>
              </a:rPr>
              <a:t>문헌</a:t>
            </a:r>
            <a:endParaRPr sz="2000" b="1" dirty="0">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995" name="Google Shape;995;p32"/>
          <p:cNvPicPr preferRelativeResize="0"/>
          <p:nvPr/>
        </p:nvPicPr>
        <p:blipFill rotWithShape="1">
          <a:blip r:embed="rId15">
            <a:alphaModFix/>
          </a:blip>
          <a:srcRect/>
          <a:stretch/>
        </p:blipFill>
        <p:spPr>
          <a:xfrm>
            <a:off x="1351717" y="5518049"/>
            <a:ext cx="3448946" cy="2413257"/>
          </a:xfrm>
          <a:prstGeom prst="rect">
            <a:avLst/>
          </a:prstGeom>
          <a:noFill/>
          <a:ln>
            <a:noFill/>
          </a:ln>
        </p:spPr>
      </p:pic>
      <p:sp>
        <p:nvSpPr>
          <p:cNvPr id="996" name="Google Shape;996;p32"/>
          <p:cNvSpPr txBox="1"/>
          <p:nvPr/>
        </p:nvSpPr>
        <p:spPr>
          <a:xfrm>
            <a:off x="1379790" y="3394590"/>
            <a:ext cx="5414100" cy="477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rgbClr val="FFFFFF"/>
                </a:solidFill>
              </a:rPr>
              <a:t>논문 및 기타 Document </a:t>
            </a:r>
            <a:endParaRPr sz="1800" b="1">
              <a:solidFill>
                <a:schemeClr val="dk1"/>
              </a:solidFill>
              <a:latin typeface="Calibri"/>
              <a:ea typeface="Calibri"/>
              <a:cs typeface="Calibri"/>
              <a:sym typeface="Calibri"/>
            </a:endParaRPr>
          </a:p>
        </p:txBody>
      </p:sp>
      <p:sp>
        <p:nvSpPr>
          <p:cNvPr id="997" name="Google Shape;997;p32"/>
          <p:cNvSpPr txBox="1"/>
          <p:nvPr/>
        </p:nvSpPr>
        <p:spPr>
          <a:xfrm>
            <a:off x="1379790" y="897651"/>
            <a:ext cx="7919567" cy="33851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err="1">
                <a:solidFill>
                  <a:srgbClr val="ECECEC"/>
                </a:solidFill>
                <a:latin typeface="나눔고딕" panose="020D0604000000000000" pitchFamily="50" charset="-127"/>
                <a:ea typeface="나눔고딕" panose="020D0604000000000000" pitchFamily="50" charset="-127"/>
                <a:sym typeface="Arial"/>
              </a:rPr>
              <a:t>출처</a:t>
            </a:r>
            <a:r>
              <a:rPr lang="en-US" sz="1600" dirty="0">
                <a:solidFill>
                  <a:srgbClr val="ECECEC"/>
                </a:solidFill>
                <a:latin typeface="나눔고딕" panose="020D0604000000000000" pitchFamily="50" charset="-127"/>
                <a:ea typeface="나눔고딕" panose="020D0604000000000000" pitchFamily="50" charset="-127"/>
                <a:sym typeface="Arial"/>
              </a:rPr>
              <a:t> 및 </a:t>
            </a:r>
            <a:r>
              <a:rPr lang="en-US" sz="1600" dirty="0" err="1">
                <a:solidFill>
                  <a:srgbClr val="ECECEC"/>
                </a:solidFill>
                <a:latin typeface="나눔고딕" panose="020D0604000000000000" pitchFamily="50" charset="-127"/>
                <a:ea typeface="나눔고딕" panose="020D0604000000000000" pitchFamily="50" charset="-127"/>
                <a:sym typeface="Arial"/>
              </a:rPr>
              <a:t>참고문헌</a:t>
            </a:r>
            <a:endParaRPr sz="1800" dirty="0">
              <a:solidFill>
                <a:schemeClr val="dk1"/>
              </a:solidFill>
              <a:latin typeface="나눔고딕" panose="020D0604000000000000" pitchFamily="50" charset="-127"/>
              <a:ea typeface="나눔고딕" panose="020D0604000000000000" pitchFamily="50" charset="-127"/>
              <a:cs typeface="Calibri"/>
              <a:sym typeface="Calibri"/>
            </a:endParaRPr>
          </a:p>
        </p:txBody>
      </p:sp>
      <p:sp>
        <p:nvSpPr>
          <p:cNvPr id="998" name="Google Shape;998;p32"/>
          <p:cNvSpPr txBox="1"/>
          <p:nvPr/>
        </p:nvSpPr>
        <p:spPr>
          <a:xfrm>
            <a:off x="14794438" y="723900"/>
            <a:ext cx="2274362" cy="58477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a:solidFill>
                  <a:srgbClr val="2E5495"/>
                </a:solidFill>
                <a:latin typeface="Arial"/>
                <a:ea typeface="Arial"/>
                <a:cs typeface="Arial"/>
                <a:sym typeface="Arial"/>
              </a:rPr>
              <a:t>23기 분석 미니프로젝트1</a:t>
            </a:r>
            <a:endParaRPr sz="1800">
              <a:solidFill>
                <a:schemeClr val="dk1"/>
              </a:solidFill>
              <a:latin typeface="Arial"/>
              <a:ea typeface="Arial"/>
              <a:cs typeface="Arial"/>
              <a:sym typeface="Arial"/>
            </a:endParaRPr>
          </a:p>
        </p:txBody>
      </p:sp>
      <p:sp>
        <p:nvSpPr>
          <p:cNvPr id="999" name="Google Shape;999;p32"/>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162"/>
        <p:cNvGrpSpPr/>
        <p:nvPr/>
      </p:nvGrpSpPr>
      <p:grpSpPr>
        <a:xfrm>
          <a:off x="0" y="0"/>
          <a:ext cx="0" cy="0"/>
          <a:chOff x="0" y="0"/>
          <a:chExt cx="0" cy="0"/>
        </a:xfrm>
      </p:grpSpPr>
      <p:sp>
        <p:nvSpPr>
          <p:cNvPr id="163" name="Google Shape;163;p4"/>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CECEC"/>
              </a:buClr>
              <a:buSzPts val="1600"/>
              <a:buFont typeface="Arial"/>
              <a:buNone/>
            </a:pPr>
            <a:r>
              <a:rPr lang="en-US" sz="1600" b="0" i="0" u="none" strike="noStrike" cap="none">
                <a:solidFill>
                  <a:srgbClr val="ECECEC"/>
                </a:solidFill>
                <a:latin typeface="Arial"/>
                <a:ea typeface="Arial"/>
                <a:cs typeface="Arial"/>
                <a:sym typeface="Arial"/>
              </a:rPr>
              <a:t>논문 리딩 1</a:t>
            </a:r>
            <a:endParaRPr sz="1800" b="0" i="0" u="none" strike="noStrike" cap="none">
              <a:solidFill>
                <a:srgbClr val="000000"/>
              </a:solidFill>
              <a:latin typeface="Calibri"/>
              <a:ea typeface="Calibri"/>
              <a:cs typeface="Calibri"/>
              <a:sym typeface="Calibri"/>
            </a:endParaRPr>
          </a:p>
        </p:txBody>
      </p:sp>
      <p:sp>
        <p:nvSpPr>
          <p:cNvPr id="164" name="Google Shape;164;p4"/>
          <p:cNvSpPr txBox="1"/>
          <p:nvPr/>
        </p:nvSpPr>
        <p:spPr>
          <a:xfrm>
            <a:off x="1379790" y="1569065"/>
            <a:ext cx="6554503" cy="24314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CECEC"/>
              </a:buClr>
              <a:buSzPts val="7600"/>
              <a:buFont typeface="Arial"/>
              <a:buNone/>
            </a:pPr>
            <a:r>
              <a:rPr lang="en-US" sz="7600" b="1" i="0" u="none" strike="noStrike" cap="none">
                <a:solidFill>
                  <a:srgbClr val="ECECEC"/>
                </a:solidFill>
                <a:latin typeface="Arial"/>
                <a:ea typeface="Arial"/>
                <a:cs typeface="Arial"/>
                <a:sym typeface="Arial"/>
              </a:rPr>
              <a:t>Attention is </a:t>
            </a:r>
            <a:endParaRPr/>
          </a:p>
          <a:p>
            <a:pPr marL="0" marR="0" lvl="0" indent="0" algn="l" rtl="0">
              <a:lnSpc>
                <a:spcPct val="100000"/>
              </a:lnSpc>
              <a:spcBef>
                <a:spcPts val="0"/>
              </a:spcBef>
              <a:spcAft>
                <a:spcPts val="0"/>
              </a:spcAft>
              <a:buClr>
                <a:srgbClr val="ECECEC"/>
              </a:buClr>
              <a:buSzPts val="7600"/>
              <a:buFont typeface="Arial"/>
              <a:buNone/>
            </a:pPr>
            <a:r>
              <a:rPr lang="en-US" sz="7600" b="1" i="0" u="none" strike="noStrike" cap="none">
                <a:solidFill>
                  <a:srgbClr val="ECECEC"/>
                </a:solidFill>
                <a:latin typeface="Arial"/>
                <a:ea typeface="Arial"/>
                <a:cs typeface="Arial"/>
                <a:sym typeface="Arial"/>
              </a:rPr>
              <a:t>all you need</a:t>
            </a:r>
            <a:endParaRPr sz="1800" b="0" i="0" u="none" strike="noStrike" cap="none">
              <a:solidFill>
                <a:srgbClr val="000000"/>
              </a:solidFill>
              <a:latin typeface="Calibri"/>
              <a:ea typeface="Calibri"/>
              <a:cs typeface="Calibri"/>
              <a:sym typeface="Calibri"/>
            </a:endParaRPr>
          </a:p>
        </p:txBody>
      </p:sp>
      <p:sp>
        <p:nvSpPr>
          <p:cNvPr id="165" name="Google Shape;165;p4"/>
          <p:cNvSpPr txBox="1"/>
          <p:nvPr/>
        </p:nvSpPr>
        <p:spPr>
          <a:xfrm>
            <a:off x="1379790" y="3880362"/>
            <a:ext cx="11273171" cy="4770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500"/>
              <a:buFont typeface="Arial"/>
              <a:buNone/>
            </a:pPr>
            <a:r>
              <a:rPr lang="en-US" sz="2500" b="1" i="0" u="none" strike="noStrike" cap="none">
                <a:solidFill>
                  <a:srgbClr val="FFFFFF"/>
                </a:solidFill>
                <a:latin typeface="Arial"/>
                <a:ea typeface="Arial"/>
                <a:cs typeface="Arial"/>
                <a:sym typeface="Arial"/>
              </a:rPr>
              <a:t>transformer의 이해</a:t>
            </a:r>
            <a:endParaRPr sz="1800" b="1" i="0" u="none" strike="noStrike" cap="none">
              <a:solidFill>
                <a:srgbClr val="000000"/>
              </a:solidFill>
              <a:latin typeface="Arial"/>
              <a:ea typeface="Arial"/>
              <a:cs typeface="Arial"/>
              <a:sym typeface="Arial"/>
            </a:endParaRPr>
          </a:p>
        </p:txBody>
      </p:sp>
      <p:pic>
        <p:nvPicPr>
          <p:cNvPr id="166" name="Google Shape;166;p4"/>
          <p:cNvPicPr preferRelativeResize="0"/>
          <p:nvPr/>
        </p:nvPicPr>
        <p:blipFill rotWithShape="1">
          <a:blip r:embed="rId3">
            <a:alphaModFix/>
          </a:blip>
          <a:srcRect/>
          <a:stretch/>
        </p:blipFill>
        <p:spPr>
          <a:xfrm>
            <a:off x="6783311" y="1781205"/>
            <a:ext cx="238095" cy="238095"/>
          </a:xfrm>
          <a:prstGeom prst="rect">
            <a:avLst/>
          </a:prstGeom>
          <a:noFill/>
          <a:ln>
            <a:noFill/>
          </a:ln>
        </p:spPr>
      </p:pic>
      <p:pic>
        <p:nvPicPr>
          <p:cNvPr id="167" name="Google Shape;167;p4"/>
          <p:cNvPicPr preferRelativeResize="0"/>
          <p:nvPr/>
        </p:nvPicPr>
        <p:blipFill rotWithShape="1">
          <a:blip r:embed="rId4">
            <a:alphaModFix/>
          </a:blip>
          <a:srcRect/>
          <a:stretch/>
        </p:blipFill>
        <p:spPr>
          <a:xfrm>
            <a:off x="10014668" y="2145656"/>
            <a:ext cx="304762" cy="304762"/>
          </a:xfrm>
          <a:prstGeom prst="rect">
            <a:avLst/>
          </a:prstGeom>
          <a:noFill/>
          <a:ln>
            <a:noFill/>
          </a:ln>
        </p:spPr>
      </p:pic>
      <p:pic>
        <p:nvPicPr>
          <p:cNvPr id="168" name="Google Shape;168;p4"/>
          <p:cNvPicPr preferRelativeResize="0"/>
          <p:nvPr/>
        </p:nvPicPr>
        <p:blipFill rotWithShape="1">
          <a:blip r:embed="rId5">
            <a:alphaModFix/>
          </a:blip>
          <a:srcRect/>
          <a:stretch/>
        </p:blipFill>
        <p:spPr>
          <a:xfrm>
            <a:off x="10131794" y="2210429"/>
            <a:ext cx="108606" cy="175217"/>
          </a:xfrm>
          <a:prstGeom prst="rect">
            <a:avLst/>
          </a:prstGeom>
          <a:noFill/>
          <a:ln>
            <a:noFill/>
          </a:ln>
        </p:spPr>
      </p:pic>
      <p:sp>
        <p:nvSpPr>
          <p:cNvPr id="169" name="Google Shape;169;p4"/>
          <p:cNvSpPr txBox="1"/>
          <p:nvPr/>
        </p:nvSpPr>
        <p:spPr>
          <a:xfrm>
            <a:off x="10458762" y="2059943"/>
            <a:ext cx="9669000" cy="585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3200"/>
              <a:buFont typeface="Arial"/>
              <a:buNone/>
            </a:pPr>
            <a:r>
              <a:rPr lang="en-US" sz="3200" b="1" i="0" u="none" strike="noStrike" cap="none">
                <a:solidFill>
                  <a:srgbClr val="FFFFFF"/>
                </a:solidFill>
              </a:rPr>
              <a:t>transformer의 기여 </a:t>
            </a:r>
            <a:endParaRPr sz="2400" b="1" i="0" u="none" strike="noStrike" cap="none">
              <a:solidFill>
                <a:srgbClr val="000000"/>
              </a:solidFill>
              <a:latin typeface="Calibri"/>
              <a:ea typeface="Calibri"/>
              <a:cs typeface="Calibri"/>
              <a:sym typeface="Calibri"/>
            </a:endParaRPr>
          </a:p>
        </p:txBody>
      </p:sp>
      <p:sp>
        <p:nvSpPr>
          <p:cNvPr id="170" name="Google Shape;170;p4"/>
          <p:cNvSpPr txBox="1"/>
          <p:nvPr/>
        </p:nvSpPr>
        <p:spPr>
          <a:xfrm>
            <a:off x="10033716" y="2571571"/>
            <a:ext cx="6870900" cy="193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400"/>
              <a:buFont typeface="Calibri"/>
              <a:buNone/>
            </a:pPr>
            <a:r>
              <a:rPr lang="en-US" sz="2400" b="0" i="0" u="none" strike="noStrike" cap="none">
                <a:solidFill>
                  <a:srgbClr val="FFFFFF"/>
                </a:solidFill>
                <a:latin typeface="나눔고딕" panose="020D0604000000000000" pitchFamily="50" charset="-127"/>
                <a:ea typeface="나눔고딕" panose="020D0604000000000000" pitchFamily="50" charset="-127"/>
                <a:cs typeface="Calibri"/>
                <a:sym typeface="Calibri"/>
              </a:rPr>
              <a:t>기존의 Sequence Transduction모델은 Encoder와 Decoder를 포함하는 구조를 바탕으로,순환 신경망(Recurrent)나 Convolutional Layer를 사용함</a:t>
            </a:r>
            <a:endParaRPr sz="2400" b="0" i="0" u="none" strike="noStrike" cap="none">
              <a:solidFill>
                <a:srgbClr val="FFFFFF"/>
              </a:solidFill>
              <a:latin typeface="나눔고딕" panose="020D0604000000000000" pitchFamily="50" charset="-127"/>
              <a:ea typeface="나눔고딕" panose="020D0604000000000000" pitchFamily="50" charset="-127"/>
              <a:cs typeface="Calibri"/>
              <a:sym typeface="Calibri"/>
            </a:endParaRPr>
          </a:p>
          <a:p>
            <a:pPr marL="0" marR="0" lvl="0" indent="0" algn="l" rtl="0">
              <a:lnSpc>
                <a:spcPct val="100000"/>
              </a:lnSpc>
              <a:spcBef>
                <a:spcPts val="0"/>
              </a:spcBef>
              <a:spcAft>
                <a:spcPts val="0"/>
              </a:spcAft>
              <a:buClr>
                <a:srgbClr val="FFFFFF"/>
              </a:buClr>
              <a:buSzPts val="2400"/>
              <a:buFont typeface="Calibri"/>
              <a:buNone/>
            </a:pPr>
            <a:r>
              <a:rPr lang="en-US" sz="2400" b="0" i="0" u="none" strike="noStrike" cap="none">
                <a:solidFill>
                  <a:srgbClr val="FFFFFF"/>
                </a:solidFill>
                <a:latin typeface="나눔고딕" panose="020D0604000000000000" pitchFamily="50" charset="-127"/>
                <a:ea typeface="나눔고딕" panose="020D0604000000000000" pitchFamily="50" charset="-127"/>
                <a:cs typeface="Calibri"/>
                <a:sym typeface="Calibri"/>
              </a:rPr>
              <a:t>좋은 성능을 보인 모델의 특징 : Attention 메커니즘을 활용해서, 인코더와 디코더를 연결한 모델</a:t>
            </a:r>
            <a:endParaRPr>
              <a:latin typeface="나눔고딕" panose="020D0604000000000000" pitchFamily="50" charset="-127"/>
              <a:ea typeface="나눔고딕" panose="020D0604000000000000" pitchFamily="50" charset="-127"/>
            </a:endParaRPr>
          </a:p>
        </p:txBody>
      </p:sp>
      <p:pic>
        <p:nvPicPr>
          <p:cNvPr id="171" name="Google Shape;171;p4"/>
          <p:cNvPicPr preferRelativeResize="0"/>
          <p:nvPr/>
        </p:nvPicPr>
        <p:blipFill rotWithShape="1">
          <a:blip r:embed="rId6">
            <a:alphaModFix/>
          </a:blip>
          <a:srcRect/>
          <a:stretch/>
        </p:blipFill>
        <p:spPr>
          <a:xfrm>
            <a:off x="9984758" y="4991100"/>
            <a:ext cx="1730605" cy="457777"/>
          </a:xfrm>
          <a:prstGeom prst="rect">
            <a:avLst/>
          </a:prstGeom>
          <a:noFill/>
          <a:ln>
            <a:noFill/>
          </a:ln>
        </p:spPr>
      </p:pic>
      <p:sp>
        <p:nvSpPr>
          <p:cNvPr id="172" name="Google Shape;172;p4"/>
          <p:cNvSpPr txBox="1"/>
          <p:nvPr/>
        </p:nvSpPr>
        <p:spPr>
          <a:xfrm>
            <a:off x="9809309" y="5053665"/>
            <a:ext cx="2081501"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000"/>
              <a:buFont typeface="Arial"/>
              <a:buNone/>
            </a:pPr>
            <a:r>
              <a:rPr lang="en-US" sz="2000" b="0" i="0" u="none" strike="noStrike" cap="none">
                <a:solidFill>
                  <a:srgbClr val="FFFFFF"/>
                </a:solidFill>
                <a:latin typeface="나눔고딕" panose="020D0604000000000000" pitchFamily="50" charset="-127"/>
                <a:ea typeface="나눔고딕" panose="020D0604000000000000" pitchFamily="50" charset="-127"/>
                <a:sym typeface="Arial"/>
              </a:rPr>
              <a:t>#attention</a:t>
            </a:r>
            <a:endParaRPr sz="24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173" name="Google Shape;173;p4"/>
          <p:cNvPicPr preferRelativeResize="0"/>
          <p:nvPr/>
        </p:nvPicPr>
        <p:blipFill rotWithShape="1">
          <a:blip r:embed="rId6">
            <a:alphaModFix/>
          </a:blip>
          <a:srcRect/>
          <a:stretch/>
        </p:blipFill>
        <p:spPr>
          <a:xfrm>
            <a:off x="11851985" y="4970732"/>
            <a:ext cx="2245015" cy="457777"/>
          </a:xfrm>
          <a:prstGeom prst="rect">
            <a:avLst/>
          </a:prstGeom>
          <a:noFill/>
          <a:ln>
            <a:noFill/>
          </a:ln>
        </p:spPr>
      </p:pic>
      <p:sp>
        <p:nvSpPr>
          <p:cNvPr id="174" name="Google Shape;174;p4"/>
          <p:cNvSpPr txBox="1"/>
          <p:nvPr/>
        </p:nvSpPr>
        <p:spPr>
          <a:xfrm>
            <a:off x="11596813" y="4994705"/>
            <a:ext cx="2700212"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000"/>
              <a:buFont typeface="Arial"/>
              <a:buNone/>
            </a:pPr>
            <a:r>
              <a:rPr lang="en-US" sz="2000" b="0" i="0" u="none" strike="noStrike" cap="none">
                <a:solidFill>
                  <a:srgbClr val="FFFFFF"/>
                </a:solidFill>
                <a:latin typeface="나눔고딕" panose="020D0604000000000000" pitchFamily="50" charset="-127"/>
                <a:ea typeface="나눔고딕" panose="020D0604000000000000" pitchFamily="50" charset="-127"/>
                <a:sym typeface="Arial"/>
              </a:rPr>
              <a:t>#parallelizable</a:t>
            </a:r>
            <a:endParaRPr sz="24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175" name="Google Shape;175;p4"/>
          <p:cNvPicPr preferRelativeResize="0"/>
          <p:nvPr/>
        </p:nvPicPr>
        <p:blipFill rotWithShape="1">
          <a:blip r:embed="rId6">
            <a:alphaModFix/>
          </a:blip>
          <a:srcRect/>
          <a:stretch/>
        </p:blipFill>
        <p:spPr>
          <a:xfrm>
            <a:off x="14178475" y="4987560"/>
            <a:ext cx="1730605" cy="457777"/>
          </a:xfrm>
          <a:prstGeom prst="rect">
            <a:avLst/>
          </a:prstGeom>
          <a:noFill/>
          <a:ln>
            <a:noFill/>
          </a:ln>
        </p:spPr>
      </p:pic>
      <p:sp>
        <p:nvSpPr>
          <p:cNvPr id="176" name="Google Shape;176;p4"/>
          <p:cNvSpPr txBox="1"/>
          <p:nvPr/>
        </p:nvSpPr>
        <p:spPr>
          <a:xfrm>
            <a:off x="13961016" y="5016393"/>
            <a:ext cx="2081501"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000"/>
              <a:buFont typeface="Arial"/>
              <a:buNone/>
            </a:pPr>
            <a:r>
              <a:rPr lang="en-US" sz="2000" b="0" i="0" u="none" strike="noStrike" cap="none">
                <a:solidFill>
                  <a:srgbClr val="FFFFFF"/>
                </a:solidFill>
                <a:latin typeface="나눔고딕" panose="020D0604000000000000" pitchFamily="50" charset="-127"/>
                <a:ea typeface="나눔고딕" panose="020D0604000000000000" pitchFamily="50" charset="-127"/>
                <a:sym typeface="Arial"/>
              </a:rPr>
              <a:t>#encoder</a:t>
            </a:r>
            <a:endParaRPr sz="24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pic>
        <p:nvPicPr>
          <p:cNvPr id="177" name="Google Shape;177;p4"/>
          <p:cNvPicPr preferRelativeResize="0"/>
          <p:nvPr/>
        </p:nvPicPr>
        <p:blipFill rotWithShape="1">
          <a:blip r:embed="rId4">
            <a:alphaModFix/>
          </a:blip>
          <a:srcRect/>
          <a:stretch/>
        </p:blipFill>
        <p:spPr>
          <a:xfrm>
            <a:off x="10033716" y="5947269"/>
            <a:ext cx="304762" cy="304762"/>
          </a:xfrm>
          <a:prstGeom prst="rect">
            <a:avLst/>
          </a:prstGeom>
          <a:noFill/>
          <a:ln>
            <a:noFill/>
          </a:ln>
        </p:spPr>
      </p:pic>
      <p:pic>
        <p:nvPicPr>
          <p:cNvPr id="178" name="Google Shape;178;p4"/>
          <p:cNvPicPr preferRelativeResize="0"/>
          <p:nvPr/>
        </p:nvPicPr>
        <p:blipFill rotWithShape="1">
          <a:blip r:embed="rId5">
            <a:alphaModFix/>
          </a:blip>
          <a:srcRect/>
          <a:stretch/>
        </p:blipFill>
        <p:spPr>
          <a:xfrm>
            <a:off x="10150842" y="6012041"/>
            <a:ext cx="108606" cy="175217"/>
          </a:xfrm>
          <a:prstGeom prst="rect">
            <a:avLst/>
          </a:prstGeom>
          <a:noFill/>
          <a:ln>
            <a:noFill/>
          </a:ln>
        </p:spPr>
      </p:pic>
      <p:sp>
        <p:nvSpPr>
          <p:cNvPr id="179" name="Google Shape;179;p4"/>
          <p:cNvSpPr txBox="1"/>
          <p:nvPr/>
        </p:nvSpPr>
        <p:spPr>
          <a:xfrm>
            <a:off x="10477810" y="5861556"/>
            <a:ext cx="9668937"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400"/>
              <a:buFont typeface="Calibri"/>
              <a:buNone/>
            </a:pPr>
            <a:r>
              <a:rPr lang="en-US" sz="2400" b="1" i="0" u="none" strike="noStrike" cap="none" dirty="0">
                <a:solidFill>
                  <a:srgbClr val="FFFFFF"/>
                </a:solidFill>
                <a:latin typeface="Calibri"/>
                <a:ea typeface="Calibri"/>
                <a:cs typeface="Calibri"/>
                <a:sym typeface="Calibri"/>
              </a:rPr>
              <a:t>Attention </a:t>
            </a:r>
            <a:r>
              <a:rPr lang="en-US" sz="2400" b="1" i="0" u="none" strike="noStrike" cap="none" dirty="0" err="1">
                <a:solidFill>
                  <a:srgbClr val="FFFFFF"/>
                </a:solidFill>
                <a:latin typeface="Calibri"/>
                <a:ea typeface="Calibri"/>
                <a:cs typeface="Calibri"/>
                <a:sym typeface="Calibri"/>
              </a:rPr>
              <a:t>메커니즘만을</a:t>
            </a:r>
            <a:r>
              <a:rPr lang="en-US" sz="2400" b="1" i="0" u="none" strike="noStrike" cap="none" dirty="0">
                <a:solidFill>
                  <a:srgbClr val="FFFFFF"/>
                </a:solidFill>
                <a:latin typeface="Calibri"/>
                <a:ea typeface="Calibri"/>
                <a:cs typeface="Calibri"/>
                <a:sym typeface="Calibri"/>
              </a:rPr>
              <a:t> </a:t>
            </a:r>
            <a:r>
              <a:rPr lang="en-US" sz="2400" b="1" i="0" u="none" strike="noStrike" cap="none" dirty="0" err="1">
                <a:solidFill>
                  <a:srgbClr val="FFFFFF"/>
                </a:solidFill>
                <a:latin typeface="Calibri"/>
                <a:ea typeface="Calibri"/>
                <a:cs typeface="Calibri"/>
                <a:sym typeface="Calibri"/>
              </a:rPr>
              <a:t>사용하는</a:t>
            </a:r>
            <a:r>
              <a:rPr lang="en-US" sz="2400" b="1" i="0" u="none" strike="noStrike" cap="none" dirty="0">
                <a:solidFill>
                  <a:srgbClr val="FFFFFF"/>
                </a:solidFill>
                <a:latin typeface="Calibri"/>
                <a:ea typeface="Calibri"/>
                <a:cs typeface="Calibri"/>
                <a:sym typeface="Calibri"/>
              </a:rPr>
              <a:t> "Transformer"</a:t>
            </a:r>
            <a:endParaRPr b="1" dirty="0"/>
          </a:p>
        </p:txBody>
      </p:sp>
      <p:sp>
        <p:nvSpPr>
          <p:cNvPr id="180" name="Google Shape;180;p4"/>
          <p:cNvSpPr txBox="1"/>
          <p:nvPr/>
        </p:nvSpPr>
        <p:spPr>
          <a:xfrm>
            <a:off x="10052765" y="6504444"/>
            <a:ext cx="6865464" cy="2677656"/>
          </a:xfrm>
          <a:prstGeom prst="rect">
            <a:avLst/>
          </a:prstGeom>
          <a:noFill/>
          <a:ln>
            <a:noFill/>
          </a:ln>
        </p:spPr>
        <p:txBody>
          <a:bodyPr spcFirstLastPara="1" wrap="square" lIns="91425" tIns="45700" rIns="91425" bIns="45700" anchor="t" anchorCtr="0">
            <a:spAutoFit/>
          </a:bodyPr>
          <a:lstStyle/>
          <a:p>
            <a:pPr marL="342900" marR="0" lvl="0" indent="-342900" rtl="0">
              <a:lnSpc>
                <a:spcPct val="100000"/>
              </a:lnSpc>
              <a:spcBef>
                <a:spcPts val="0"/>
              </a:spcBef>
              <a:spcAft>
                <a:spcPts val="0"/>
              </a:spcAft>
              <a:buClr>
                <a:srgbClr val="FFFFFF"/>
              </a:buClr>
              <a:buSzPts val="2400"/>
              <a:buFont typeface="Calibri"/>
              <a:buAutoNum type="arabicPeriod"/>
            </a:pP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기계번역</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(Machine Translation) </a:t>
            </a: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Task에서</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매우</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좋은</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성능</a:t>
            </a:r>
            <a:endParaRPr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endParaRPr>
          </a:p>
          <a:p>
            <a:pPr marL="342900" marR="0" lvl="0" indent="-342900" rtl="0">
              <a:lnSpc>
                <a:spcPct val="100000"/>
              </a:lnSpc>
              <a:spcBef>
                <a:spcPts val="0"/>
              </a:spcBef>
              <a:spcAft>
                <a:spcPts val="0"/>
              </a:spcAft>
              <a:buClr>
                <a:srgbClr val="FFFFFF"/>
              </a:buClr>
              <a:buSzPts val="2400"/>
              <a:buFont typeface="Calibri"/>
              <a:buAutoNum type="arabicPeriod"/>
            </a:pP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학습</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시, </a:t>
            </a: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우수한</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병렬화</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(Parallelizable) 및 </a:t>
            </a: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훨씬</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더 </a:t>
            </a: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적은</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시간</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소요</a:t>
            </a:r>
            <a:endParaRPr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endParaRPr>
          </a:p>
          <a:p>
            <a:pPr marL="342900" marR="0" lvl="0" indent="-342900" rtl="0">
              <a:lnSpc>
                <a:spcPct val="100000"/>
              </a:lnSpc>
              <a:spcBef>
                <a:spcPts val="0"/>
              </a:spcBef>
              <a:spcAft>
                <a:spcPts val="0"/>
              </a:spcAft>
              <a:buClr>
                <a:srgbClr val="FFFFFF"/>
              </a:buClr>
              <a:buSzPts val="2400"/>
              <a:buFont typeface="Calibri"/>
              <a:buAutoNum type="arabicPeriod"/>
            </a:pP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구문분석</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(Constituency Parsing) </a:t>
            </a:r>
            <a:r>
              <a:rPr lang="en-US"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분야에서도</a:t>
            </a:r>
            <a:r>
              <a:rPr 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ko-KR" alt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우수한 성능 → 일반화</a:t>
            </a:r>
            <a:r>
              <a:rPr lang="en-US" altLang="ko-KR"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a:t>
            </a:r>
            <a:r>
              <a:rPr lang="en-US" altLang="ko-KR" sz="24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Genelization</a:t>
            </a:r>
            <a:r>
              <a:rPr lang="en-US" altLang="ko-KR"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a:t>
            </a:r>
            <a:r>
              <a:rPr lang="ko-KR" altLang="en-US"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도 잘됨</a:t>
            </a:r>
            <a:endParaRPr lang="ko-KR" altLang="en-US" dirty="0">
              <a:latin typeface="나눔고딕" panose="020D0604000000000000" pitchFamily="50" charset="-127"/>
              <a:ea typeface="나눔고딕" panose="020D0604000000000000" pitchFamily="50" charset="-127"/>
            </a:endParaRPr>
          </a:p>
          <a:p>
            <a:pPr marL="0" marR="0" lvl="0" indent="0" algn="just" rtl="0">
              <a:lnSpc>
                <a:spcPct val="100000"/>
              </a:lnSpc>
              <a:spcBef>
                <a:spcPts val="0"/>
              </a:spcBef>
              <a:spcAft>
                <a:spcPts val="0"/>
              </a:spcAft>
              <a:buClr>
                <a:schemeClr val="dk1"/>
              </a:buClr>
              <a:buSzPts val="2400"/>
              <a:buFont typeface="Calibri"/>
              <a:buNone/>
            </a:pPr>
            <a:endParaRPr sz="24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endParaRPr>
          </a:p>
        </p:txBody>
      </p:sp>
      <p:pic>
        <p:nvPicPr>
          <p:cNvPr id="181" name="Google Shape;181;p4"/>
          <p:cNvPicPr preferRelativeResize="0"/>
          <p:nvPr/>
        </p:nvPicPr>
        <p:blipFill rotWithShape="1">
          <a:blip r:embed="rId7">
            <a:alphaModFix/>
          </a:blip>
          <a:srcRect/>
          <a:stretch/>
        </p:blipFill>
        <p:spPr>
          <a:xfrm>
            <a:off x="16505490" y="9541295"/>
            <a:ext cx="1514443" cy="496280"/>
          </a:xfrm>
          <a:prstGeom prst="rect">
            <a:avLst/>
          </a:prstGeom>
          <a:noFill/>
          <a:ln>
            <a:noFill/>
          </a:ln>
        </p:spPr>
      </p:pic>
      <p:pic>
        <p:nvPicPr>
          <p:cNvPr id="182" name="Google Shape;182;p4" descr="텍스트, 스크린샷, 문서, 폰트이(가) 표시된 사진&#10;&#10;자동 생성된 설명"/>
          <p:cNvPicPr preferRelativeResize="0"/>
          <p:nvPr/>
        </p:nvPicPr>
        <p:blipFill rotWithShape="1">
          <a:blip r:embed="rId8">
            <a:alphaModFix/>
          </a:blip>
          <a:srcRect b="23167"/>
          <a:stretch/>
        </p:blipFill>
        <p:spPr>
          <a:xfrm>
            <a:off x="1473583" y="4573677"/>
            <a:ext cx="5778010" cy="4737150"/>
          </a:xfrm>
          <a:prstGeom prst="rect">
            <a:avLst/>
          </a:prstGeom>
          <a:noFill/>
          <a:ln>
            <a:noFill/>
          </a:ln>
        </p:spPr>
      </p:pic>
      <p:pic>
        <p:nvPicPr>
          <p:cNvPr id="183" name="Google Shape;183;p4"/>
          <p:cNvPicPr preferRelativeResize="0"/>
          <p:nvPr/>
        </p:nvPicPr>
        <p:blipFill rotWithShape="1">
          <a:blip r:embed="rId6">
            <a:alphaModFix/>
          </a:blip>
          <a:srcRect/>
          <a:stretch/>
        </p:blipFill>
        <p:spPr>
          <a:xfrm>
            <a:off x="16024142" y="4970732"/>
            <a:ext cx="1580549" cy="457777"/>
          </a:xfrm>
          <a:prstGeom prst="rect">
            <a:avLst/>
          </a:prstGeom>
          <a:noFill/>
          <a:ln>
            <a:noFill/>
          </a:ln>
        </p:spPr>
      </p:pic>
      <p:sp>
        <p:nvSpPr>
          <p:cNvPr id="184" name="Google Shape;184;p4"/>
          <p:cNvSpPr txBox="1"/>
          <p:nvPr/>
        </p:nvSpPr>
        <p:spPr>
          <a:xfrm>
            <a:off x="15782854" y="5024447"/>
            <a:ext cx="2081501"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000"/>
              <a:buFont typeface="Arial"/>
              <a:buNone/>
            </a:pPr>
            <a:r>
              <a:rPr lang="en-US" sz="2000" b="0" i="0" u="none" strike="noStrike" cap="none">
                <a:solidFill>
                  <a:srgbClr val="FFFFFF"/>
                </a:solidFill>
                <a:latin typeface="나눔고딕" panose="020D0604000000000000" pitchFamily="50" charset="-127"/>
                <a:ea typeface="나눔고딕" panose="020D0604000000000000" pitchFamily="50" charset="-127"/>
                <a:sym typeface="Arial"/>
              </a:rPr>
              <a:t>#decoder</a:t>
            </a:r>
            <a:endParaRPr sz="2400" b="0" i="0" u="none" strike="noStrike" cap="none">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185" name="Google Shape;185;p4"/>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1003"/>
        <p:cNvGrpSpPr/>
        <p:nvPr/>
      </p:nvGrpSpPr>
      <p:grpSpPr>
        <a:xfrm>
          <a:off x="0" y="0"/>
          <a:ext cx="0" cy="0"/>
          <a:chOff x="0" y="0"/>
          <a:chExt cx="0" cy="0"/>
        </a:xfrm>
      </p:grpSpPr>
      <p:pic>
        <p:nvPicPr>
          <p:cNvPr id="1004" name="Google Shape;1004;p33"/>
          <p:cNvPicPr preferRelativeResize="0"/>
          <p:nvPr/>
        </p:nvPicPr>
        <p:blipFill rotWithShape="1">
          <a:blip r:embed="rId3">
            <a:alphaModFix/>
          </a:blip>
          <a:srcRect/>
          <a:stretch/>
        </p:blipFill>
        <p:spPr>
          <a:xfrm>
            <a:off x="0" y="9293155"/>
            <a:ext cx="18285714" cy="992560"/>
          </a:xfrm>
          <a:prstGeom prst="rect">
            <a:avLst/>
          </a:prstGeom>
          <a:noFill/>
          <a:ln>
            <a:noFill/>
          </a:ln>
        </p:spPr>
      </p:pic>
      <p:sp>
        <p:nvSpPr>
          <p:cNvPr id="1005" name="Google Shape;1005;p33"/>
          <p:cNvSpPr txBox="1"/>
          <p:nvPr/>
        </p:nvSpPr>
        <p:spPr>
          <a:xfrm>
            <a:off x="3355572" y="5142857"/>
            <a:ext cx="11574569"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800"/>
              <a:buFont typeface="Arial"/>
              <a:buNone/>
            </a:pPr>
            <a:r>
              <a:rPr lang="en-US" sz="2800" b="0" i="0" u="none" strike="noStrike" cap="none">
                <a:solidFill>
                  <a:srgbClr val="FFFFFF"/>
                </a:solidFill>
                <a:latin typeface="Arial"/>
                <a:ea typeface="Arial"/>
                <a:cs typeface="Arial"/>
                <a:sym typeface="Arial"/>
              </a:rPr>
              <a:t>Fake news </a:t>
            </a:r>
            <a:r>
              <a:rPr lang="en-US" sz="2800">
                <a:solidFill>
                  <a:srgbClr val="FFFFFF"/>
                </a:solidFill>
              </a:rPr>
              <a:t>&amp; Transformer</a:t>
            </a:r>
            <a:endParaRPr sz="1800" b="0" i="0" u="none" strike="noStrike" cap="none">
              <a:solidFill>
                <a:srgbClr val="000000"/>
              </a:solidFill>
              <a:latin typeface="Calibri"/>
              <a:ea typeface="Calibri"/>
              <a:cs typeface="Calibri"/>
              <a:sym typeface="Calibri"/>
            </a:endParaRPr>
          </a:p>
        </p:txBody>
      </p:sp>
      <p:grpSp>
        <p:nvGrpSpPr>
          <p:cNvPr id="1006" name="Google Shape;1006;p33"/>
          <p:cNvGrpSpPr/>
          <p:nvPr/>
        </p:nvGrpSpPr>
        <p:grpSpPr>
          <a:xfrm>
            <a:off x="6370981" y="2457816"/>
            <a:ext cx="5577769" cy="984837"/>
            <a:chOff x="6370981" y="2457816"/>
            <a:chExt cx="5577769" cy="984837"/>
          </a:xfrm>
        </p:grpSpPr>
        <p:pic>
          <p:nvPicPr>
            <p:cNvPr id="1007" name="Google Shape;1007;p33"/>
            <p:cNvPicPr preferRelativeResize="0"/>
            <p:nvPr/>
          </p:nvPicPr>
          <p:blipFill rotWithShape="1">
            <a:blip r:embed="rId4">
              <a:alphaModFix/>
            </a:blip>
            <a:srcRect/>
            <a:stretch/>
          </p:blipFill>
          <p:spPr>
            <a:xfrm>
              <a:off x="6959892" y="2457816"/>
              <a:ext cx="4365930" cy="984837"/>
            </a:xfrm>
            <a:prstGeom prst="rect">
              <a:avLst/>
            </a:prstGeom>
            <a:noFill/>
            <a:ln>
              <a:noFill/>
            </a:ln>
          </p:spPr>
        </p:pic>
        <p:sp>
          <p:nvSpPr>
            <p:cNvPr id="1008" name="Google Shape;1008;p33"/>
            <p:cNvSpPr txBox="1"/>
            <p:nvPr/>
          </p:nvSpPr>
          <p:spPr>
            <a:xfrm>
              <a:off x="6370981" y="2666733"/>
              <a:ext cx="5577769"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345790"/>
                </a:buClr>
                <a:buSzPts val="2100"/>
                <a:buFont typeface="Arial"/>
                <a:buNone/>
              </a:pPr>
              <a:r>
                <a:rPr lang="en-US" sz="2100" b="0" i="0" u="none" strike="noStrike" cap="none">
                  <a:solidFill>
                    <a:srgbClr val="345790"/>
                  </a:solidFill>
                  <a:latin typeface="나눔고딕" panose="020D0604000000000000" pitchFamily="50" charset="-127"/>
                  <a:ea typeface="나눔고딕" panose="020D0604000000000000" pitchFamily="50" charset="-127"/>
                  <a:sym typeface="Arial"/>
                </a:rPr>
                <a:t>23기 분석 미니프로젝트 최종발표</a:t>
              </a:r>
              <a:endParaRPr sz="1800" b="0" i="0" u="none" strike="noStrike" cap="none">
                <a:solidFill>
                  <a:srgbClr val="000000"/>
                </a:solidFill>
                <a:latin typeface="나눔고딕" panose="020D0604000000000000" pitchFamily="50" charset="-127"/>
                <a:ea typeface="나눔고딕" panose="020D0604000000000000" pitchFamily="50" charset="-127"/>
                <a:sym typeface="Arial"/>
              </a:endParaRPr>
            </a:p>
          </p:txBody>
        </p:sp>
      </p:grpSp>
      <p:sp>
        <p:nvSpPr>
          <p:cNvPr id="1009" name="Google Shape;1009;p33"/>
          <p:cNvSpPr txBox="1"/>
          <p:nvPr/>
        </p:nvSpPr>
        <p:spPr>
          <a:xfrm>
            <a:off x="6173258" y="7681133"/>
            <a:ext cx="5939100" cy="384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600"/>
              <a:buFont typeface="Arial"/>
              <a:buNone/>
            </a:pPr>
            <a:r>
              <a:rPr lang="en-US" sz="1900" b="0" i="0" u="none" strike="noStrike" cap="none" dirty="0">
                <a:solidFill>
                  <a:srgbClr val="FFFFFF"/>
                </a:solidFill>
                <a:latin typeface="나눔고딕" panose="020D0604000000000000" pitchFamily="50" charset="-127"/>
                <a:ea typeface="나눔고딕" panose="020D0604000000000000" pitchFamily="50" charset="-127"/>
                <a:sym typeface="Arial"/>
              </a:rPr>
              <a:t>23기 </a:t>
            </a:r>
            <a:r>
              <a:rPr lang="en-US" sz="1900" b="0" i="0" u="none" strike="noStrike" cap="none" dirty="0" err="1">
                <a:solidFill>
                  <a:srgbClr val="FFFFFF"/>
                </a:solidFill>
                <a:latin typeface="나눔고딕" panose="020D0604000000000000" pitchFamily="50" charset="-127"/>
                <a:ea typeface="나눔고딕" panose="020D0604000000000000" pitchFamily="50" charset="-127"/>
                <a:sym typeface="Arial"/>
              </a:rPr>
              <a:t>분석</a:t>
            </a:r>
            <a:r>
              <a:rPr lang="en-US" sz="19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900" b="0" i="0" u="none" strike="noStrike" cap="none" dirty="0" err="1">
                <a:solidFill>
                  <a:srgbClr val="FFFFFF"/>
                </a:solidFill>
                <a:latin typeface="나눔고딕" panose="020D0604000000000000" pitchFamily="50" charset="-127"/>
                <a:ea typeface="나눔고딕" panose="020D0604000000000000" pitchFamily="50" charset="-127"/>
                <a:sym typeface="Arial"/>
              </a:rPr>
              <a:t>김강민</a:t>
            </a:r>
            <a:r>
              <a:rPr lang="en-US" sz="19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900" b="0" i="0" u="none" strike="noStrike" cap="none" dirty="0" err="1">
                <a:solidFill>
                  <a:srgbClr val="FFFFFF"/>
                </a:solidFill>
                <a:latin typeface="나눔고딕" panose="020D0604000000000000" pitchFamily="50" charset="-127"/>
                <a:ea typeface="나눔고딕" panose="020D0604000000000000" pitchFamily="50" charset="-127"/>
                <a:sym typeface="Arial"/>
              </a:rPr>
              <a:t>김윤희</a:t>
            </a:r>
            <a:r>
              <a:rPr lang="en-US" sz="19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900" b="0" i="0" u="none" strike="noStrike" cap="none" dirty="0" err="1">
                <a:solidFill>
                  <a:srgbClr val="FFFFFF"/>
                </a:solidFill>
                <a:latin typeface="나눔고딕" panose="020D0604000000000000" pitchFamily="50" charset="-127"/>
                <a:ea typeface="나눔고딕" panose="020D0604000000000000" pitchFamily="50" charset="-127"/>
                <a:sym typeface="Arial"/>
              </a:rPr>
              <a:t>성예빈</a:t>
            </a:r>
            <a:r>
              <a:rPr lang="en-US" sz="19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900" b="0" i="0" u="none" strike="noStrike" cap="none" dirty="0" err="1">
                <a:solidFill>
                  <a:srgbClr val="FFFFFF"/>
                </a:solidFill>
                <a:latin typeface="나눔고딕" panose="020D0604000000000000" pitchFamily="50" charset="-127"/>
                <a:ea typeface="나눔고딕" panose="020D0604000000000000" pitchFamily="50" charset="-127"/>
                <a:sym typeface="Arial"/>
              </a:rPr>
              <a:t>이소정</a:t>
            </a:r>
            <a:endParaRPr sz="2100" b="0" i="0" u="none" strike="noStrike" cap="none" dirty="0">
              <a:solidFill>
                <a:srgbClr val="000000"/>
              </a:solidFill>
              <a:latin typeface="나눔고딕" panose="020D0604000000000000" pitchFamily="50" charset="-127"/>
              <a:ea typeface="나눔고딕" panose="020D0604000000000000" pitchFamily="50" charset="-127"/>
              <a:sym typeface="Arial"/>
            </a:endParaRPr>
          </a:p>
        </p:txBody>
      </p:sp>
      <p:pic>
        <p:nvPicPr>
          <p:cNvPr id="1010" name="Google Shape;1010;p33"/>
          <p:cNvPicPr preferRelativeResize="0"/>
          <p:nvPr/>
        </p:nvPicPr>
        <p:blipFill rotWithShape="1">
          <a:blip r:embed="rId5">
            <a:alphaModFix/>
          </a:blip>
          <a:srcRect/>
          <a:stretch/>
        </p:blipFill>
        <p:spPr>
          <a:xfrm>
            <a:off x="16505490" y="9541295"/>
            <a:ext cx="1514443" cy="496280"/>
          </a:xfrm>
          <a:prstGeom prst="rect">
            <a:avLst/>
          </a:prstGeom>
          <a:noFill/>
          <a:ln>
            <a:noFill/>
          </a:ln>
        </p:spPr>
      </p:pic>
      <p:grpSp>
        <p:nvGrpSpPr>
          <p:cNvPr id="1011" name="Google Shape;1011;p33"/>
          <p:cNvGrpSpPr/>
          <p:nvPr/>
        </p:nvGrpSpPr>
        <p:grpSpPr>
          <a:xfrm>
            <a:off x="3332229" y="3333705"/>
            <a:ext cx="11574600" cy="1739400"/>
            <a:chOff x="3332229" y="3333705"/>
            <a:chExt cx="11574600" cy="1739400"/>
          </a:xfrm>
        </p:grpSpPr>
        <p:sp>
          <p:nvSpPr>
            <p:cNvPr id="1012" name="Google Shape;1012;p33"/>
            <p:cNvSpPr txBox="1"/>
            <p:nvPr/>
          </p:nvSpPr>
          <p:spPr>
            <a:xfrm>
              <a:off x="3332229" y="3333705"/>
              <a:ext cx="11574600" cy="1739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0700"/>
                <a:buFont typeface="Arial"/>
                <a:buNone/>
              </a:pPr>
              <a:r>
                <a:rPr lang="en-US" sz="10700" b="1" i="0" u="none" strike="noStrike" cap="none">
                  <a:solidFill>
                    <a:srgbClr val="FFFFFF"/>
                  </a:solidFill>
                  <a:latin typeface="Arial"/>
                  <a:ea typeface="Arial"/>
                  <a:cs typeface="Arial"/>
                  <a:sym typeface="Arial"/>
                </a:rPr>
                <a:t>감사합니다</a:t>
              </a:r>
              <a:endParaRPr sz="1800" b="0" i="0" u="none" strike="noStrike" cap="none" dirty="0">
                <a:solidFill>
                  <a:srgbClr val="000000"/>
                </a:solidFill>
                <a:latin typeface="Calibri"/>
                <a:ea typeface="Calibri"/>
                <a:cs typeface="Calibri"/>
                <a:sym typeface="Calibri"/>
              </a:endParaRPr>
            </a:p>
          </p:txBody>
        </p:sp>
        <p:pic>
          <p:nvPicPr>
            <p:cNvPr id="1013" name="Google Shape;1013;p33"/>
            <p:cNvPicPr preferRelativeResize="0"/>
            <p:nvPr/>
          </p:nvPicPr>
          <p:blipFill rotWithShape="1">
            <a:blip r:embed="rId6">
              <a:alphaModFix/>
            </a:blip>
            <a:srcRect/>
            <a:stretch/>
          </p:blipFill>
          <p:spPr>
            <a:xfrm>
              <a:off x="12656478" y="3683040"/>
              <a:ext cx="367910" cy="367910"/>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189"/>
        <p:cNvGrpSpPr/>
        <p:nvPr/>
      </p:nvGrpSpPr>
      <p:grpSpPr>
        <a:xfrm>
          <a:off x="0" y="0"/>
          <a:ext cx="0" cy="0"/>
          <a:chOff x="0" y="0"/>
          <a:chExt cx="0" cy="0"/>
        </a:xfrm>
      </p:grpSpPr>
      <p:sp>
        <p:nvSpPr>
          <p:cNvPr id="190" name="Google Shape;190;p5"/>
          <p:cNvSpPr txBox="1"/>
          <p:nvPr/>
        </p:nvSpPr>
        <p:spPr>
          <a:xfrm>
            <a:off x="1379790" y="1906257"/>
            <a:ext cx="112731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chemeClr val="lt1"/>
                </a:solidFill>
                <a:latin typeface="Arial"/>
                <a:ea typeface="Arial"/>
                <a:cs typeface="Arial"/>
                <a:sym typeface="Arial"/>
              </a:rPr>
              <a:t>Transformer </a:t>
            </a:r>
            <a:endParaRPr sz="1800">
              <a:solidFill>
                <a:schemeClr val="lt1"/>
              </a:solidFill>
              <a:latin typeface="Calibri"/>
              <a:ea typeface="Calibri"/>
              <a:cs typeface="Calibri"/>
              <a:sym typeface="Calibri"/>
            </a:endParaRPr>
          </a:p>
        </p:txBody>
      </p:sp>
      <p:pic>
        <p:nvPicPr>
          <p:cNvPr id="191" name="Google Shape;191;p5"/>
          <p:cNvPicPr preferRelativeResize="0"/>
          <p:nvPr/>
        </p:nvPicPr>
        <p:blipFill rotWithShape="1">
          <a:blip r:embed="rId3">
            <a:alphaModFix/>
          </a:blip>
          <a:srcRect/>
          <a:stretch/>
        </p:blipFill>
        <p:spPr>
          <a:xfrm>
            <a:off x="7016375" y="1947899"/>
            <a:ext cx="238095" cy="238095"/>
          </a:xfrm>
          <a:prstGeom prst="rect">
            <a:avLst/>
          </a:prstGeom>
          <a:noFill/>
          <a:ln>
            <a:noFill/>
          </a:ln>
        </p:spPr>
      </p:pic>
      <p:pic>
        <p:nvPicPr>
          <p:cNvPr id="192" name="Google Shape;192;p5"/>
          <p:cNvPicPr preferRelativeResize="0"/>
          <p:nvPr/>
        </p:nvPicPr>
        <p:blipFill rotWithShape="1">
          <a:blip r:embed="rId4">
            <a:alphaModFix/>
          </a:blip>
          <a:srcRect/>
          <a:stretch/>
        </p:blipFill>
        <p:spPr>
          <a:xfrm>
            <a:off x="8828599" y="3153720"/>
            <a:ext cx="304762" cy="304762"/>
          </a:xfrm>
          <a:prstGeom prst="rect">
            <a:avLst/>
          </a:prstGeom>
          <a:noFill/>
          <a:ln>
            <a:noFill/>
          </a:ln>
        </p:spPr>
      </p:pic>
      <p:pic>
        <p:nvPicPr>
          <p:cNvPr id="193" name="Google Shape;193;p5"/>
          <p:cNvPicPr preferRelativeResize="0"/>
          <p:nvPr/>
        </p:nvPicPr>
        <p:blipFill rotWithShape="1">
          <a:blip r:embed="rId5">
            <a:alphaModFix/>
          </a:blip>
          <a:srcRect/>
          <a:stretch/>
        </p:blipFill>
        <p:spPr>
          <a:xfrm>
            <a:off x="8962942" y="3261830"/>
            <a:ext cx="108606" cy="175217"/>
          </a:xfrm>
          <a:prstGeom prst="rect">
            <a:avLst/>
          </a:prstGeom>
          <a:noFill/>
          <a:ln>
            <a:noFill/>
          </a:ln>
        </p:spPr>
      </p:pic>
      <p:sp>
        <p:nvSpPr>
          <p:cNvPr id="194" name="Google Shape;194;p5"/>
          <p:cNvSpPr txBox="1"/>
          <p:nvPr/>
        </p:nvSpPr>
        <p:spPr>
          <a:xfrm>
            <a:off x="9272694" y="3087050"/>
            <a:ext cx="9668937"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a:solidFill>
                  <a:schemeClr val="lt1"/>
                </a:solidFill>
                <a:latin typeface="나눔고딕" panose="020D0604000000000000" pitchFamily="50" charset="-127"/>
                <a:ea typeface="나눔고딕" panose="020D0604000000000000" pitchFamily="50" charset="-127"/>
              </a:rPr>
              <a:t>mechanism</a:t>
            </a:r>
            <a:endParaRPr sz="1800" b="1">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195" name="Google Shape;195;p5"/>
          <p:cNvPicPr preferRelativeResize="0"/>
          <p:nvPr/>
        </p:nvPicPr>
        <p:blipFill rotWithShape="1">
          <a:blip r:embed="rId6">
            <a:alphaModFix/>
          </a:blip>
          <a:srcRect/>
          <a:stretch/>
        </p:blipFill>
        <p:spPr>
          <a:xfrm>
            <a:off x="16521286" y="9482619"/>
            <a:ext cx="1514443" cy="493200"/>
          </a:xfrm>
          <a:prstGeom prst="rect">
            <a:avLst/>
          </a:prstGeom>
          <a:noFill/>
          <a:ln>
            <a:noFill/>
          </a:ln>
        </p:spPr>
      </p:pic>
      <p:sp>
        <p:nvSpPr>
          <p:cNvPr id="196" name="Google Shape;196;p5"/>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err="1">
                <a:solidFill>
                  <a:schemeClr val="lt1"/>
                </a:solidFill>
                <a:latin typeface="나눔고딕" panose="020D0604000000000000" pitchFamily="50" charset="-127"/>
                <a:ea typeface="나눔고딕" panose="020D0604000000000000" pitchFamily="50" charset="-127"/>
                <a:sym typeface="Arial"/>
              </a:rPr>
              <a:t>사용한</a:t>
            </a:r>
            <a:r>
              <a:rPr lang="en-US" sz="1600" dirty="0">
                <a:solidFill>
                  <a:schemeClr val="lt1"/>
                </a:solidFill>
                <a:latin typeface="나눔고딕" panose="020D0604000000000000" pitchFamily="50" charset="-127"/>
                <a:ea typeface="나눔고딕" panose="020D0604000000000000" pitchFamily="50" charset="-127"/>
                <a:sym typeface="Arial"/>
              </a:rPr>
              <a:t> </a:t>
            </a:r>
            <a:r>
              <a:rPr lang="en-US" sz="1600" dirty="0" err="1">
                <a:solidFill>
                  <a:schemeClr val="lt1"/>
                </a:solidFill>
                <a:latin typeface="나눔고딕" panose="020D0604000000000000" pitchFamily="50" charset="-127"/>
                <a:ea typeface="나눔고딕" panose="020D0604000000000000" pitchFamily="50" charset="-127"/>
                <a:sym typeface="Arial"/>
              </a:rPr>
              <a:t>모델</a:t>
            </a:r>
            <a:endParaRPr sz="1800" dirty="0">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197" name="Google Shape;197;p5"/>
          <p:cNvPicPr preferRelativeResize="0"/>
          <p:nvPr/>
        </p:nvPicPr>
        <p:blipFill rotWithShape="1">
          <a:blip r:embed="rId7">
            <a:alphaModFix/>
          </a:blip>
          <a:srcRect/>
          <a:stretch/>
        </p:blipFill>
        <p:spPr>
          <a:xfrm>
            <a:off x="8839200" y="4069104"/>
            <a:ext cx="8495725" cy="850212"/>
          </a:xfrm>
          <a:prstGeom prst="rect">
            <a:avLst/>
          </a:prstGeom>
          <a:solidFill>
            <a:schemeClr val="lt1"/>
          </a:solidFill>
          <a:ln w="25400" cap="flat" cmpd="sng">
            <a:solidFill>
              <a:schemeClr val="accent1"/>
            </a:solidFill>
            <a:prstDash val="solid"/>
            <a:round/>
            <a:headEnd type="none" w="sm" len="sm"/>
            <a:tailEnd type="none" w="sm" len="sm"/>
          </a:ln>
        </p:spPr>
      </p:pic>
      <p:sp>
        <p:nvSpPr>
          <p:cNvPr id="198" name="Google Shape;198;p5"/>
          <p:cNvSpPr txBox="1"/>
          <p:nvPr/>
        </p:nvSpPr>
        <p:spPr>
          <a:xfrm>
            <a:off x="8193255" y="4369330"/>
            <a:ext cx="9835547" cy="41549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100">
                <a:solidFill>
                  <a:srgbClr val="000000"/>
                </a:solidFill>
                <a:latin typeface="나눔고딕" panose="020D0604000000000000" pitchFamily="50" charset="-127"/>
                <a:ea typeface="나눔고딕" panose="020D0604000000000000" pitchFamily="50" charset="-127"/>
                <a:sym typeface="Arial"/>
              </a:rPr>
              <a:t>self attention : 단일 sequence 안에서 position들을 연결</a:t>
            </a:r>
            <a:endParaRPr sz="1800">
              <a:solidFill>
                <a:schemeClr val="dk1"/>
              </a:solidFill>
              <a:latin typeface="나눔고딕" panose="020D0604000000000000" pitchFamily="50" charset="-127"/>
              <a:ea typeface="나눔고딕" panose="020D0604000000000000" pitchFamily="50" charset="-127"/>
              <a:cs typeface="Calibri"/>
              <a:sym typeface="Calibri"/>
            </a:endParaRPr>
          </a:p>
        </p:txBody>
      </p:sp>
      <p:pic>
        <p:nvPicPr>
          <p:cNvPr id="199" name="Google Shape;199;p5"/>
          <p:cNvPicPr preferRelativeResize="0"/>
          <p:nvPr/>
        </p:nvPicPr>
        <p:blipFill rotWithShape="1">
          <a:blip r:embed="rId7">
            <a:alphaModFix/>
          </a:blip>
          <a:srcRect/>
          <a:stretch/>
        </p:blipFill>
        <p:spPr>
          <a:xfrm>
            <a:off x="8800525" y="5180470"/>
            <a:ext cx="8534400" cy="850212"/>
          </a:xfrm>
          <a:prstGeom prst="rect">
            <a:avLst/>
          </a:prstGeom>
          <a:solidFill>
            <a:schemeClr val="lt1"/>
          </a:solidFill>
          <a:ln w="25400" cap="flat" cmpd="sng">
            <a:solidFill>
              <a:schemeClr val="accent1"/>
            </a:solidFill>
            <a:prstDash val="solid"/>
            <a:round/>
            <a:headEnd type="none" w="sm" len="sm"/>
            <a:tailEnd type="none" w="sm" len="sm"/>
          </a:ln>
        </p:spPr>
      </p:pic>
      <p:sp>
        <p:nvSpPr>
          <p:cNvPr id="200" name="Google Shape;200;p5"/>
          <p:cNvSpPr txBox="1"/>
          <p:nvPr/>
        </p:nvSpPr>
        <p:spPr>
          <a:xfrm>
            <a:off x="8169293" y="5424314"/>
            <a:ext cx="9835500" cy="35390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700" dirty="0" err="1">
                <a:solidFill>
                  <a:srgbClr val="000000"/>
                </a:solidFill>
                <a:latin typeface="나눔고딕" panose="020D0604000000000000" pitchFamily="50" charset="-127"/>
                <a:ea typeface="나눔고딕" panose="020D0604000000000000" pitchFamily="50" charset="-127"/>
                <a:sym typeface="Arial"/>
              </a:rPr>
              <a:t>일괄처리가</a:t>
            </a:r>
            <a:r>
              <a:rPr lang="en-US" sz="1700" dirty="0">
                <a:solidFill>
                  <a:srgbClr val="000000"/>
                </a:solidFill>
                <a:latin typeface="나눔고딕" panose="020D0604000000000000" pitchFamily="50" charset="-127"/>
                <a:ea typeface="나눔고딕" panose="020D0604000000000000" pitchFamily="50" charset="-127"/>
                <a:sym typeface="Arial"/>
              </a:rPr>
              <a:t> </a:t>
            </a:r>
            <a:r>
              <a:rPr lang="en-US" sz="1700" dirty="0" err="1">
                <a:solidFill>
                  <a:srgbClr val="000000"/>
                </a:solidFill>
                <a:latin typeface="나눔고딕" panose="020D0604000000000000" pitchFamily="50" charset="-127"/>
                <a:ea typeface="나눔고딕" panose="020D0604000000000000" pitchFamily="50" charset="-127"/>
                <a:sym typeface="Arial"/>
              </a:rPr>
              <a:t>되지</a:t>
            </a:r>
            <a:r>
              <a:rPr lang="en-US" sz="1700" dirty="0">
                <a:solidFill>
                  <a:srgbClr val="000000"/>
                </a:solidFill>
                <a:latin typeface="나눔고딕" panose="020D0604000000000000" pitchFamily="50" charset="-127"/>
                <a:ea typeface="나눔고딕" panose="020D0604000000000000" pitchFamily="50" charset="-127"/>
                <a:sym typeface="Arial"/>
              </a:rPr>
              <a:t> </a:t>
            </a:r>
            <a:r>
              <a:rPr lang="en-US" sz="1700" dirty="0" err="1">
                <a:solidFill>
                  <a:srgbClr val="000000"/>
                </a:solidFill>
                <a:latin typeface="나눔고딕" panose="020D0604000000000000" pitchFamily="50" charset="-127"/>
                <a:ea typeface="나눔고딕" panose="020D0604000000000000" pitchFamily="50" charset="-127"/>
                <a:sym typeface="Arial"/>
              </a:rPr>
              <a:t>않는</a:t>
            </a:r>
            <a:r>
              <a:rPr lang="en-US" sz="1700" dirty="0">
                <a:solidFill>
                  <a:srgbClr val="000000"/>
                </a:solidFill>
                <a:latin typeface="나눔고딕" panose="020D0604000000000000" pitchFamily="50" charset="-127"/>
                <a:ea typeface="나눔고딕" panose="020D0604000000000000" pitchFamily="50" charset="-127"/>
                <a:sym typeface="Arial"/>
              </a:rPr>
              <a:t> recurrence </a:t>
            </a:r>
            <a:r>
              <a:rPr lang="en-US" sz="1700" dirty="0" err="1">
                <a:solidFill>
                  <a:srgbClr val="000000"/>
                </a:solidFill>
                <a:latin typeface="나눔고딕" panose="020D0604000000000000" pitchFamily="50" charset="-127"/>
                <a:ea typeface="나눔고딕" panose="020D0604000000000000" pitchFamily="50" charset="-127"/>
                <a:sym typeface="Arial"/>
              </a:rPr>
              <a:t>구조</a:t>
            </a:r>
            <a:r>
              <a:rPr lang="en-US" sz="1700" dirty="0">
                <a:solidFill>
                  <a:srgbClr val="000000"/>
                </a:solidFill>
                <a:latin typeface="나눔고딕" panose="020D0604000000000000" pitchFamily="50" charset="-127"/>
                <a:ea typeface="나눔고딕" panose="020D0604000000000000" pitchFamily="50" charset="-127"/>
                <a:sym typeface="Arial"/>
              </a:rPr>
              <a:t> x self </a:t>
            </a:r>
            <a:r>
              <a:rPr lang="en-US" sz="1700" dirty="0" err="1">
                <a:solidFill>
                  <a:srgbClr val="000000"/>
                </a:solidFill>
                <a:latin typeface="나눔고딕" panose="020D0604000000000000" pitchFamily="50" charset="-127"/>
                <a:ea typeface="나눔고딕" panose="020D0604000000000000" pitchFamily="50" charset="-127"/>
                <a:sym typeface="Arial"/>
              </a:rPr>
              <a:t>attention만으로</a:t>
            </a:r>
            <a:r>
              <a:rPr lang="en-US" sz="1700" dirty="0">
                <a:solidFill>
                  <a:srgbClr val="000000"/>
                </a:solidFill>
                <a:latin typeface="나눔고딕" panose="020D0604000000000000" pitchFamily="50" charset="-127"/>
                <a:ea typeface="나눔고딕" panose="020D0604000000000000" pitchFamily="50" charset="-127"/>
                <a:sym typeface="Arial"/>
              </a:rPr>
              <a:t> </a:t>
            </a:r>
            <a:r>
              <a:rPr lang="en-US" sz="1700" dirty="0" err="1">
                <a:solidFill>
                  <a:srgbClr val="000000"/>
                </a:solidFill>
                <a:latin typeface="나눔고딕" panose="020D0604000000000000" pitchFamily="50" charset="-127"/>
                <a:ea typeface="나눔고딕" panose="020D0604000000000000" pitchFamily="50" charset="-127"/>
                <a:sym typeface="Arial"/>
              </a:rPr>
              <a:t>입출력</a:t>
            </a:r>
            <a:r>
              <a:rPr lang="en-US" sz="1700" dirty="0">
                <a:solidFill>
                  <a:srgbClr val="000000"/>
                </a:solidFill>
                <a:latin typeface="나눔고딕" panose="020D0604000000000000" pitchFamily="50" charset="-127"/>
                <a:ea typeface="나눔고딕" panose="020D0604000000000000" pitchFamily="50" charset="-127"/>
                <a:sym typeface="Arial"/>
              </a:rPr>
              <a:t> representation </a:t>
            </a:r>
            <a:r>
              <a:rPr lang="en-US" sz="1700" dirty="0" err="1">
                <a:solidFill>
                  <a:srgbClr val="000000"/>
                </a:solidFill>
                <a:latin typeface="나눔고딕" panose="020D0604000000000000" pitchFamily="50" charset="-127"/>
                <a:ea typeface="나눔고딕" panose="020D0604000000000000" pitchFamily="50" charset="-127"/>
                <a:sym typeface="Arial"/>
              </a:rPr>
              <a:t>계산</a:t>
            </a:r>
            <a:endParaRPr sz="1700" dirty="0">
              <a:latin typeface="나눔고딕" panose="020D0604000000000000" pitchFamily="50" charset="-127"/>
              <a:ea typeface="나눔고딕" panose="020D0604000000000000" pitchFamily="50" charset="-127"/>
            </a:endParaRPr>
          </a:p>
        </p:txBody>
      </p:sp>
      <p:pic>
        <p:nvPicPr>
          <p:cNvPr id="201" name="Google Shape;201;p5"/>
          <p:cNvPicPr preferRelativeResize="0"/>
          <p:nvPr/>
        </p:nvPicPr>
        <p:blipFill rotWithShape="1">
          <a:blip r:embed="rId7">
            <a:alphaModFix/>
          </a:blip>
          <a:srcRect/>
          <a:stretch/>
        </p:blipFill>
        <p:spPr>
          <a:xfrm>
            <a:off x="8836902" y="6313381"/>
            <a:ext cx="8534400" cy="850212"/>
          </a:xfrm>
          <a:prstGeom prst="rect">
            <a:avLst/>
          </a:prstGeom>
          <a:solidFill>
            <a:schemeClr val="lt1"/>
          </a:solidFill>
          <a:ln w="25400" cap="flat" cmpd="sng">
            <a:solidFill>
              <a:schemeClr val="accent1"/>
            </a:solidFill>
            <a:prstDash val="solid"/>
            <a:round/>
            <a:headEnd type="none" w="sm" len="sm"/>
            <a:tailEnd type="none" w="sm" len="sm"/>
          </a:ln>
        </p:spPr>
      </p:pic>
      <p:sp>
        <p:nvSpPr>
          <p:cNvPr id="202" name="Google Shape;202;p5"/>
          <p:cNvSpPr txBox="1"/>
          <p:nvPr/>
        </p:nvSpPr>
        <p:spPr>
          <a:xfrm>
            <a:off x="8147653" y="6470817"/>
            <a:ext cx="983554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chemeClr val="dk1"/>
                </a:solidFill>
                <a:latin typeface="나눔고딕" panose="020D0604000000000000" pitchFamily="50" charset="-127"/>
                <a:ea typeface="나눔고딕" panose="020D0604000000000000" pitchFamily="50" charset="-127"/>
                <a:cs typeface="Calibri"/>
                <a:sym typeface="Calibri"/>
              </a:rPr>
              <a:t>input과 output 사이의 global dependency 학습</a:t>
            </a:r>
            <a:endParaRPr sz="2400">
              <a:solidFill>
                <a:schemeClr val="dk1"/>
              </a:solidFill>
              <a:latin typeface="나눔고딕" panose="020D0604000000000000" pitchFamily="50" charset="-127"/>
              <a:ea typeface="나눔고딕" panose="020D0604000000000000" pitchFamily="50" charset="-127"/>
              <a:cs typeface="Calibri"/>
              <a:sym typeface="Calibri"/>
            </a:endParaRPr>
          </a:p>
        </p:txBody>
      </p:sp>
      <p:pic>
        <p:nvPicPr>
          <p:cNvPr id="203" name="Google Shape;203;p5"/>
          <p:cNvPicPr preferRelativeResize="0"/>
          <p:nvPr/>
        </p:nvPicPr>
        <p:blipFill rotWithShape="1">
          <a:blip r:embed="rId7">
            <a:alphaModFix/>
          </a:blip>
          <a:srcRect/>
          <a:stretch/>
        </p:blipFill>
        <p:spPr>
          <a:xfrm>
            <a:off x="8839200" y="7429500"/>
            <a:ext cx="8534400" cy="850212"/>
          </a:xfrm>
          <a:prstGeom prst="rect">
            <a:avLst/>
          </a:prstGeom>
          <a:solidFill>
            <a:schemeClr val="lt1"/>
          </a:solidFill>
          <a:ln w="25400" cap="flat" cmpd="sng">
            <a:solidFill>
              <a:schemeClr val="accent1"/>
            </a:solidFill>
            <a:prstDash val="solid"/>
            <a:round/>
            <a:headEnd type="none" w="sm" len="sm"/>
            <a:tailEnd type="none" w="sm" len="sm"/>
          </a:ln>
        </p:spPr>
      </p:pic>
      <p:sp>
        <p:nvSpPr>
          <p:cNvPr id="204" name="Google Shape;204;p5"/>
          <p:cNvSpPr txBox="1"/>
          <p:nvPr/>
        </p:nvSpPr>
        <p:spPr>
          <a:xfrm>
            <a:off x="8193255" y="7635154"/>
            <a:ext cx="9835547" cy="40011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dirty="0" err="1">
                <a:solidFill>
                  <a:srgbClr val="000000"/>
                </a:solidFill>
                <a:latin typeface="나눔고딕" panose="020D0604000000000000" pitchFamily="50" charset="-127"/>
                <a:ea typeface="나눔고딕" panose="020D0604000000000000" pitchFamily="50" charset="-127"/>
                <a:sym typeface="Arial"/>
              </a:rPr>
              <a:t>병렬화</a:t>
            </a:r>
            <a:r>
              <a:rPr lang="en-US" sz="2000" dirty="0">
                <a:solidFill>
                  <a:srgbClr val="000000"/>
                </a:solidFill>
                <a:latin typeface="나눔고딕" panose="020D0604000000000000" pitchFamily="50" charset="-127"/>
                <a:ea typeface="나눔고딕" panose="020D0604000000000000" pitchFamily="50" charset="-127"/>
                <a:sym typeface="Arial"/>
              </a:rPr>
              <a:t>(parallelizable) </a:t>
            </a:r>
            <a:r>
              <a:rPr lang="en-US" sz="2000" dirty="0" err="1">
                <a:solidFill>
                  <a:srgbClr val="000000"/>
                </a:solidFill>
                <a:latin typeface="나눔고딕" panose="020D0604000000000000" pitchFamily="50" charset="-127"/>
                <a:ea typeface="나눔고딕" panose="020D0604000000000000" pitchFamily="50" charset="-127"/>
                <a:sym typeface="Arial"/>
              </a:rPr>
              <a:t>우수</a:t>
            </a:r>
            <a:r>
              <a:rPr lang="en-US" sz="2000" dirty="0">
                <a:solidFill>
                  <a:srgbClr val="000000"/>
                </a:solidFill>
                <a:latin typeface="나눔고딕" panose="020D0604000000000000" pitchFamily="50" charset="-127"/>
                <a:ea typeface="나눔고딕" panose="020D0604000000000000" pitchFamily="50" charset="-127"/>
                <a:sym typeface="Arial"/>
              </a:rPr>
              <a:t>, SOTA </a:t>
            </a:r>
            <a:r>
              <a:rPr lang="en-US" sz="2000" dirty="0" err="1">
                <a:solidFill>
                  <a:srgbClr val="000000"/>
                </a:solidFill>
                <a:latin typeface="나눔고딕" panose="020D0604000000000000" pitchFamily="50" charset="-127"/>
                <a:ea typeface="나눔고딕" panose="020D0604000000000000" pitchFamily="50" charset="-127"/>
                <a:sym typeface="Arial"/>
              </a:rPr>
              <a:t>달성</a:t>
            </a:r>
            <a:endParaRPr dirty="0">
              <a:latin typeface="나눔고딕" panose="020D0604000000000000" pitchFamily="50" charset="-127"/>
              <a:ea typeface="나눔고딕" panose="020D0604000000000000" pitchFamily="50" charset="-127"/>
            </a:endParaRPr>
          </a:p>
        </p:txBody>
      </p:sp>
      <p:pic>
        <p:nvPicPr>
          <p:cNvPr id="205" name="Google Shape;205;p5"/>
          <p:cNvPicPr preferRelativeResize="0"/>
          <p:nvPr/>
        </p:nvPicPr>
        <p:blipFill rotWithShape="1">
          <a:blip r:embed="rId8">
            <a:alphaModFix/>
          </a:blip>
          <a:srcRect/>
          <a:stretch/>
        </p:blipFill>
        <p:spPr>
          <a:xfrm>
            <a:off x="2280233" y="3293143"/>
            <a:ext cx="3865169" cy="5814931"/>
          </a:xfrm>
          <a:prstGeom prst="rect">
            <a:avLst/>
          </a:prstGeom>
          <a:noFill/>
          <a:ln>
            <a:noFill/>
          </a:ln>
        </p:spPr>
      </p:pic>
      <p:sp>
        <p:nvSpPr>
          <p:cNvPr id="206" name="Google Shape;206;p5"/>
          <p:cNvSpPr txBox="1"/>
          <p:nvPr/>
        </p:nvSpPr>
        <p:spPr>
          <a:xfrm>
            <a:off x="15100815" y="601069"/>
            <a:ext cx="2274300" cy="58473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pic>
        <p:nvPicPr>
          <p:cNvPr id="207" name="Google Shape;207;p5"/>
          <p:cNvPicPr preferRelativeResize="0"/>
          <p:nvPr/>
        </p:nvPicPr>
        <p:blipFill rotWithShape="1">
          <a:blip r:embed="rId9">
            <a:alphaModFix/>
          </a:blip>
          <a:srcRect/>
          <a:stretch/>
        </p:blipFill>
        <p:spPr>
          <a:xfrm>
            <a:off x="7254486" y="1947905"/>
            <a:ext cx="238095" cy="23809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211"/>
        <p:cNvGrpSpPr/>
        <p:nvPr/>
      </p:nvGrpSpPr>
      <p:grpSpPr>
        <a:xfrm>
          <a:off x="0" y="0"/>
          <a:ext cx="0" cy="0"/>
          <a:chOff x="0" y="0"/>
          <a:chExt cx="0" cy="0"/>
        </a:xfrm>
      </p:grpSpPr>
      <p:grpSp>
        <p:nvGrpSpPr>
          <p:cNvPr id="212" name="Google Shape;212;p6"/>
          <p:cNvGrpSpPr/>
          <p:nvPr/>
        </p:nvGrpSpPr>
        <p:grpSpPr>
          <a:xfrm>
            <a:off x="-7644563" y="-186957"/>
            <a:ext cx="33593888" cy="13212146"/>
            <a:chOff x="-7644563" y="302484"/>
            <a:chExt cx="33593888" cy="13212146"/>
          </a:xfrm>
        </p:grpSpPr>
        <p:pic>
          <p:nvPicPr>
            <p:cNvPr id="213" name="Google Shape;213;p6"/>
            <p:cNvPicPr preferRelativeResize="0"/>
            <p:nvPr/>
          </p:nvPicPr>
          <p:blipFill rotWithShape="1">
            <a:blip r:embed="rId3">
              <a:alphaModFix/>
            </a:blip>
            <a:srcRect/>
            <a:stretch/>
          </p:blipFill>
          <p:spPr>
            <a:xfrm>
              <a:off x="-7644563" y="302484"/>
              <a:ext cx="33593888" cy="13212146"/>
            </a:xfrm>
            <a:prstGeom prst="rect">
              <a:avLst/>
            </a:prstGeom>
            <a:noFill/>
            <a:ln>
              <a:noFill/>
            </a:ln>
          </p:spPr>
        </p:pic>
        <p:pic>
          <p:nvPicPr>
            <p:cNvPr id="214" name="Google Shape;214;p6"/>
            <p:cNvPicPr preferRelativeResize="0"/>
            <p:nvPr/>
          </p:nvPicPr>
          <p:blipFill rotWithShape="1">
            <a:blip r:embed="rId4">
              <a:alphaModFix/>
            </a:blip>
            <a:srcRect/>
            <a:stretch/>
          </p:blipFill>
          <p:spPr>
            <a:xfrm>
              <a:off x="753909" y="3575541"/>
              <a:ext cx="16796944" cy="6606073"/>
            </a:xfrm>
            <a:prstGeom prst="rect">
              <a:avLst/>
            </a:prstGeom>
            <a:noFill/>
            <a:ln>
              <a:noFill/>
            </a:ln>
          </p:spPr>
        </p:pic>
      </p:grpSp>
      <p:sp>
        <p:nvSpPr>
          <p:cNvPr id="215" name="Google Shape;215;p6"/>
          <p:cNvSpPr txBox="1"/>
          <p:nvPr/>
        </p:nvSpPr>
        <p:spPr>
          <a:xfrm>
            <a:off x="1379790" y="1485900"/>
            <a:ext cx="11273100" cy="1262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7600"/>
              <a:buFont typeface="Arial"/>
              <a:buNone/>
            </a:pPr>
            <a:r>
              <a:rPr lang="en-US" sz="7600" b="1">
                <a:solidFill>
                  <a:srgbClr val="FFFFFF"/>
                </a:solidFill>
              </a:rPr>
              <a:t>T</a:t>
            </a:r>
            <a:r>
              <a:rPr lang="en-US" sz="7600" b="1" i="0" u="none" strike="noStrike" cap="none">
                <a:solidFill>
                  <a:srgbClr val="FFFFFF"/>
                </a:solidFill>
              </a:rPr>
              <a:t>ransformer 구성</a:t>
            </a:r>
            <a:endParaRPr sz="1800" b="1" i="0" u="none" strike="noStrike" cap="none">
              <a:solidFill>
                <a:srgbClr val="000000"/>
              </a:solidFill>
              <a:latin typeface="Calibri"/>
              <a:ea typeface="Calibri"/>
              <a:cs typeface="Calibri"/>
              <a:sym typeface="Calibri"/>
            </a:endParaRPr>
          </a:p>
        </p:txBody>
      </p:sp>
      <p:pic>
        <p:nvPicPr>
          <p:cNvPr id="216" name="Google Shape;216;p6"/>
          <p:cNvPicPr preferRelativeResize="0"/>
          <p:nvPr/>
        </p:nvPicPr>
        <p:blipFill rotWithShape="1">
          <a:blip r:embed="rId5">
            <a:alphaModFix/>
          </a:blip>
          <a:srcRect/>
          <a:stretch/>
        </p:blipFill>
        <p:spPr>
          <a:xfrm>
            <a:off x="9175047" y="1431115"/>
            <a:ext cx="238095" cy="238095"/>
          </a:xfrm>
          <a:prstGeom prst="rect">
            <a:avLst/>
          </a:prstGeom>
          <a:noFill/>
          <a:ln>
            <a:noFill/>
          </a:ln>
        </p:spPr>
      </p:pic>
      <p:sp>
        <p:nvSpPr>
          <p:cNvPr id="217" name="Google Shape;217;p6"/>
          <p:cNvSpPr txBox="1"/>
          <p:nvPr/>
        </p:nvSpPr>
        <p:spPr>
          <a:xfrm>
            <a:off x="119411" y="3524521"/>
            <a:ext cx="6814737" cy="5539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274C87"/>
              </a:buClr>
              <a:buSzPts val="3000"/>
              <a:buFont typeface="Arial"/>
              <a:buNone/>
            </a:pPr>
            <a:r>
              <a:rPr lang="en-US" sz="3000" b="0" i="0" u="none" strike="noStrike" cap="none">
                <a:solidFill>
                  <a:srgbClr val="274C87"/>
                </a:solidFill>
                <a:latin typeface="Arial"/>
                <a:ea typeface="Arial"/>
                <a:cs typeface="Arial"/>
                <a:sym typeface="Arial"/>
              </a:rPr>
              <a:t>position encoding</a:t>
            </a:r>
            <a:endParaRPr sz="1800" b="0" i="0" u="none" strike="noStrike" cap="none">
              <a:solidFill>
                <a:srgbClr val="000000"/>
              </a:solidFill>
              <a:latin typeface="Calibri"/>
              <a:ea typeface="Calibri"/>
              <a:cs typeface="Calibri"/>
              <a:sym typeface="Calibri"/>
            </a:endParaRPr>
          </a:p>
        </p:txBody>
      </p:sp>
      <p:pic>
        <p:nvPicPr>
          <p:cNvPr id="218" name="Google Shape;218;p6"/>
          <p:cNvPicPr preferRelativeResize="0"/>
          <p:nvPr/>
        </p:nvPicPr>
        <p:blipFill rotWithShape="1">
          <a:blip r:embed="rId6">
            <a:alphaModFix/>
          </a:blip>
          <a:srcRect/>
          <a:stretch/>
        </p:blipFill>
        <p:spPr>
          <a:xfrm>
            <a:off x="1255199" y="8352167"/>
            <a:ext cx="4583276" cy="715284"/>
          </a:xfrm>
          <a:prstGeom prst="rect">
            <a:avLst/>
          </a:prstGeom>
          <a:noFill/>
          <a:ln>
            <a:noFill/>
          </a:ln>
        </p:spPr>
      </p:pic>
      <p:sp>
        <p:nvSpPr>
          <p:cNvPr id="219" name="Google Shape;219;p6"/>
          <p:cNvSpPr txBox="1"/>
          <p:nvPr/>
        </p:nvSpPr>
        <p:spPr>
          <a:xfrm>
            <a:off x="139468" y="8536959"/>
            <a:ext cx="6814737"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600"/>
              <a:buFont typeface="Arial"/>
              <a:buNone/>
            </a:pPr>
            <a:r>
              <a:rPr lang="en-US" sz="1600" b="0" i="0" u="none" strike="noStrike" cap="none" dirty="0" err="1">
                <a:solidFill>
                  <a:srgbClr val="FFFFFF"/>
                </a:solidFill>
                <a:latin typeface="나눔고딕" panose="020D0604000000000000" pitchFamily="50" charset="-127"/>
                <a:ea typeface="나눔고딕" panose="020D0604000000000000" pitchFamily="50" charset="-127"/>
                <a:cs typeface="Arial" panose="020B0604020202020204" pitchFamily="34" charset="0"/>
                <a:sym typeface="Arial"/>
              </a:rPr>
              <a:t>sequence의</a:t>
            </a:r>
            <a:r>
              <a:rPr lang="en-US" sz="1600" b="0" i="0" u="none" strike="noStrike" cap="none" dirty="0">
                <a:solidFill>
                  <a:srgbClr val="FFFFFF"/>
                </a:solidFill>
                <a:latin typeface="나눔고딕" panose="020D0604000000000000" pitchFamily="50" charset="-127"/>
                <a:ea typeface="나눔고딕" panose="020D0604000000000000" pitchFamily="50" charset="-127"/>
                <a:cs typeface="Arial" panose="020B0604020202020204" pitchFamily="34" charset="0"/>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cs typeface="Arial" panose="020B0604020202020204" pitchFamily="34" charset="0"/>
                <a:sym typeface="Arial"/>
              </a:rPr>
              <a:t>상대적</a:t>
            </a:r>
            <a:r>
              <a:rPr lang="en-US" sz="1600" b="0" i="0" u="none" strike="noStrike" cap="none" dirty="0">
                <a:solidFill>
                  <a:srgbClr val="FFFFFF"/>
                </a:solidFill>
                <a:latin typeface="나눔고딕" panose="020D0604000000000000" pitchFamily="50" charset="-127"/>
                <a:ea typeface="나눔고딕" panose="020D0604000000000000" pitchFamily="50" charset="-127"/>
                <a:cs typeface="Arial" panose="020B0604020202020204" pitchFamily="34" charset="0"/>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cs typeface="Arial" panose="020B0604020202020204" pitchFamily="34" charset="0"/>
                <a:sym typeface="Arial"/>
              </a:rPr>
              <a:t>절대적</a:t>
            </a:r>
            <a:r>
              <a:rPr lang="en-US" sz="1600" b="0" i="0" u="none" strike="noStrike" cap="none" dirty="0">
                <a:solidFill>
                  <a:srgbClr val="FFFFFF"/>
                </a:solidFill>
                <a:latin typeface="나눔고딕" panose="020D0604000000000000" pitchFamily="50" charset="-127"/>
                <a:ea typeface="나눔고딕" panose="020D0604000000000000" pitchFamily="50" charset="-127"/>
                <a:cs typeface="Arial" panose="020B0604020202020204" pitchFamily="34" charset="0"/>
                <a:sym typeface="Arial"/>
              </a:rPr>
              <a:t> position </a:t>
            </a:r>
            <a:r>
              <a:rPr lang="en-US" sz="1600" b="0" i="0" u="none" strike="noStrike" cap="none" dirty="0" err="1">
                <a:solidFill>
                  <a:srgbClr val="FFFFFF"/>
                </a:solidFill>
                <a:latin typeface="나눔고딕" panose="020D0604000000000000" pitchFamily="50" charset="-127"/>
                <a:ea typeface="나눔고딕" panose="020D0604000000000000" pitchFamily="50" charset="-127"/>
                <a:cs typeface="Arial" panose="020B0604020202020204" pitchFamily="34" charset="0"/>
                <a:sym typeface="Arial"/>
              </a:rPr>
              <a:t>정보</a:t>
            </a:r>
            <a:r>
              <a:rPr lang="en-US" sz="1600" b="0" i="0" u="none" strike="noStrike" cap="none" dirty="0">
                <a:solidFill>
                  <a:srgbClr val="FFFFFF"/>
                </a:solidFill>
                <a:latin typeface="나눔고딕" panose="020D0604000000000000" pitchFamily="50" charset="-127"/>
                <a:ea typeface="나눔고딕" panose="020D0604000000000000" pitchFamily="50" charset="-127"/>
                <a:cs typeface="Arial" panose="020B0604020202020204" pitchFamily="34" charset="0"/>
                <a:sym typeface="Arial"/>
              </a:rPr>
              <a:t> </a:t>
            </a:r>
            <a:r>
              <a:rPr lang="en-US" sz="1600" b="0" i="0" u="none" strike="noStrike" cap="none" dirty="0" err="1">
                <a:solidFill>
                  <a:srgbClr val="FFFFFF"/>
                </a:solidFill>
                <a:latin typeface="나눔고딕" panose="020D0604000000000000" pitchFamily="50" charset="-127"/>
                <a:ea typeface="나눔고딕" panose="020D0604000000000000" pitchFamily="50" charset="-127"/>
                <a:cs typeface="Arial" panose="020B0604020202020204" pitchFamily="34" charset="0"/>
                <a:sym typeface="Arial"/>
              </a:rPr>
              <a:t>주입</a:t>
            </a:r>
            <a:endParaRPr sz="1600" b="0" i="0" u="none" strike="noStrike" cap="none" dirty="0">
              <a:solidFill>
                <a:srgbClr val="000000"/>
              </a:solidFill>
              <a:latin typeface="나눔고딕" panose="020D0604000000000000" pitchFamily="50" charset="-127"/>
              <a:ea typeface="나눔고딕" panose="020D0604000000000000" pitchFamily="50" charset="-127"/>
              <a:cs typeface="Arial" panose="020B0604020202020204" pitchFamily="34" charset="0"/>
              <a:sym typeface="Calibri"/>
            </a:endParaRPr>
          </a:p>
        </p:txBody>
      </p:sp>
      <p:sp>
        <p:nvSpPr>
          <p:cNvPr id="220" name="Google Shape;220;p6"/>
          <p:cNvSpPr txBox="1"/>
          <p:nvPr/>
        </p:nvSpPr>
        <p:spPr>
          <a:xfrm>
            <a:off x="5715000" y="3524521"/>
            <a:ext cx="6814737" cy="5539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274C87"/>
              </a:buClr>
              <a:buSzPts val="3000"/>
              <a:buFont typeface="Arial"/>
              <a:buNone/>
            </a:pPr>
            <a:r>
              <a:rPr lang="en-US" sz="3000" b="0" i="0" u="none" strike="noStrike" cap="none">
                <a:solidFill>
                  <a:srgbClr val="274C87"/>
                </a:solidFill>
                <a:latin typeface="Arial"/>
                <a:ea typeface="Arial"/>
                <a:cs typeface="Arial"/>
                <a:sym typeface="Arial"/>
              </a:rPr>
              <a:t>scaled dot-product attention</a:t>
            </a:r>
            <a:endParaRPr sz="1800" b="0" i="0" u="none" strike="noStrike" cap="none">
              <a:solidFill>
                <a:srgbClr val="000000"/>
              </a:solidFill>
              <a:latin typeface="Calibri"/>
              <a:ea typeface="Calibri"/>
              <a:cs typeface="Calibri"/>
              <a:sym typeface="Calibri"/>
            </a:endParaRPr>
          </a:p>
        </p:txBody>
      </p:sp>
      <p:pic>
        <p:nvPicPr>
          <p:cNvPr id="221" name="Google Shape;221;p6"/>
          <p:cNvPicPr preferRelativeResize="0"/>
          <p:nvPr/>
        </p:nvPicPr>
        <p:blipFill rotWithShape="1">
          <a:blip r:embed="rId6">
            <a:alphaModFix/>
          </a:blip>
          <a:srcRect/>
          <a:stretch/>
        </p:blipFill>
        <p:spPr>
          <a:xfrm>
            <a:off x="6851220" y="8352167"/>
            <a:ext cx="4583276" cy="715284"/>
          </a:xfrm>
          <a:prstGeom prst="rect">
            <a:avLst/>
          </a:prstGeom>
          <a:noFill/>
          <a:ln>
            <a:noFill/>
          </a:ln>
        </p:spPr>
      </p:pic>
      <p:sp>
        <p:nvSpPr>
          <p:cNvPr id="222" name="Google Shape;222;p6"/>
          <p:cNvSpPr txBox="1"/>
          <p:nvPr/>
        </p:nvSpPr>
        <p:spPr>
          <a:xfrm>
            <a:off x="5735487" y="8551245"/>
            <a:ext cx="6814737"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쿼리와</a:t>
            </a: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 키 간 </a:t>
            </a: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유사도</a:t>
            </a: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 및 </a:t>
            </a: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가중치</a:t>
            </a:r>
            <a:r>
              <a:rPr lang="en-US" sz="1800" b="0" i="0" u="none" strike="noStrike" cap="none" dirty="0">
                <a:solidFill>
                  <a:srgbClr val="FFFFFF"/>
                </a:solidFill>
                <a:latin typeface="나눔고딕" panose="020D0604000000000000" pitchFamily="50" charset="-127"/>
                <a:ea typeface="나눔고딕" panose="020D0604000000000000" pitchFamily="50" charset="-127"/>
                <a:sym typeface="Arial"/>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sym typeface="Arial"/>
              </a:rPr>
              <a:t>조정</a:t>
            </a:r>
            <a:endParaRPr sz="1800" b="0" i="0" u="none" strike="noStrike" cap="none" dirty="0">
              <a:solidFill>
                <a:srgbClr val="000000"/>
              </a:solidFill>
              <a:latin typeface="나눔고딕" panose="020D0604000000000000" pitchFamily="50" charset="-127"/>
              <a:ea typeface="나눔고딕" panose="020D0604000000000000" pitchFamily="50" charset="-127"/>
              <a:cs typeface="Calibri"/>
              <a:sym typeface="Calibri"/>
            </a:endParaRPr>
          </a:p>
        </p:txBody>
      </p:sp>
      <p:sp>
        <p:nvSpPr>
          <p:cNvPr id="223" name="Google Shape;223;p6"/>
          <p:cNvSpPr txBox="1"/>
          <p:nvPr/>
        </p:nvSpPr>
        <p:spPr>
          <a:xfrm>
            <a:off x="11311449" y="3524521"/>
            <a:ext cx="6814737" cy="5539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274C87"/>
              </a:buClr>
              <a:buSzPts val="3000"/>
              <a:buFont typeface="Arial"/>
              <a:buNone/>
            </a:pPr>
            <a:r>
              <a:rPr lang="en-US" sz="3000" b="0" i="0" u="none" strike="noStrike" cap="none">
                <a:solidFill>
                  <a:srgbClr val="274C87"/>
                </a:solidFill>
                <a:latin typeface="Arial"/>
                <a:ea typeface="Arial"/>
                <a:cs typeface="Arial"/>
                <a:sym typeface="Arial"/>
              </a:rPr>
              <a:t>multi-head attention</a:t>
            </a:r>
            <a:endParaRPr sz="1800" b="0" i="0" u="none" strike="noStrike" cap="none">
              <a:solidFill>
                <a:srgbClr val="000000"/>
              </a:solidFill>
              <a:latin typeface="Calibri"/>
              <a:ea typeface="Calibri"/>
              <a:cs typeface="Calibri"/>
              <a:sym typeface="Calibri"/>
            </a:endParaRPr>
          </a:p>
        </p:txBody>
      </p:sp>
      <p:pic>
        <p:nvPicPr>
          <p:cNvPr id="224" name="Google Shape;224;p6"/>
          <p:cNvPicPr preferRelativeResize="0"/>
          <p:nvPr/>
        </p:nvPicPr>
        <p:blipFill rotWithShape="1">
          <a:blip r:embed="rId6">
            <a:alphaModFix/>
          </a:blip>
          <a:srcRect/>
          <a:stretch/>
        </p:blipFill>
        <p:spPr>
          <a:xfrm>
            <a:off x="12447242" y="8352167"/>
            <a:ext cx="4583276" cy="715284"/>
          </a:xfrm>
          <a:prstGeom prst="rect">
            <a:avLst/>
          </a:prstGeom>
          <a:noFill/>
          <a:ln>
            <a:noFill/>
          </a:ln>
        </p:spPr>
      </p:pic>
      <p:sp>
        <p:nvSpPr>
          <p:cNvPr id="225" name="Google Shape;225;p6"/>
          <p:cNvSpPr txBox="1"/>
          <p:nvPr/>
        </p:nvSpPr>
        <p:spPr>
          <a:xfrm>
            <a:off x="11331544" y="8387859"/>
            <a:ext cx="6814737"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Calibri"/>
              <a:buNone/>
            </a:pP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scaled dot-product attention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병렬</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수행</a:t>
            </a:r>
            <a:endParaRPr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endParaRPr>
          </a:p>
          <a:p>
            <a:pPr marL="0" marR="0" lvl="0" indent="0" algn="ctr" rtl="0">
              <a:lnSpc>
                <a:spcPct val="100000"/>
              </a:lnSpc>
              <a:spcBef>
                <a:spcPts val="0"/>
              </a:spcBef>
              <a:spcAft>
                <a:spcPts val="0"/>
              </a:spcAft>
              <a:buClr>
                <a:srgbClr val="FFFFFF"/>
              </a:buClr>
              <a:buSzPts val="1800"/>
              <a:buFont typeface="Calibri"/>
              <a:buNone/>
            </a:pP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다양한</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문맥</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정보를</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학습</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및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특징</a:t>
            </a:r>
            <a:r>
              <a:rPr lang="en-US"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rPr>
              <a:t> </a:t>
            </a:r>
            <a:r>
              <a:rPr lang="en-US" sz="1800" b="0" i="0" u="none" strike="noStrike" cap="none" dirty="0" err="1">
                <a:solidFill>
                  <a:srgbClr val="FFFFFF"/>
                </a:solidFill>
                <a:latin typeface="나눔고딕" panose="020D0604000000000000" pitchFamily="50" charset="-127"/>
                <a:ea typeface="나눔고딕" panose="020D0604000000000000" pitchFamily="50" charset="-127"/>
                <a:cs typeface="Calibri"/>
                <a:sym typeface="Calibri"/>
              </a:rPr>
              <a:t>추출</a:t>
            </a:r>
            <a:endParaRPr sz="1800" b="0" i="0" u="none" strike="noStrike" cap="none" dirty="0">
              <a:solidFill>
                <a:srgbClr val="FFFFFF"/>
              </a:solidFill>
              <a:latin typeface="나눔고딕" panose="020D0604000000000000" pitchFamily="50" charset="-127"/>
              <a:ea typeface="나눔고딕" panose="020D0604000000000000" pitchFamily="50" charset="-127"/>
              <a:cs typeface="Calibri"/>
              <a:sym typeface="Calibri"/>
            </a:endParaRPr>
          </a:p>
        </p:txBody>
      </p:sp>
      <p:sp>
        <p:nvSpPr>
          <p:cNvPr id="226" name="Google Shape;226;p6"/>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CECEC"/>
              </a:buClr>
              <a:buSzPts val="1600"/>
              <a:buFont typeface="Arial"/>
              <a:buNone/>
            </a:pPr>
            <a:r>
              <a:rPr lang="en-US" sz="1600" b="0" i="0" u="none" strike="noStrike" cap="none">
                <a:solidFill>
                  <a:srgbClr val="ECECEC"/>
                </a:solidFill>
                <a:latin typeface="Arial"/>
                <a:ea typeface="Arial"/>
                <a:cs typeface="Arial"/>
                <a:sym typeface="Arial"/>
              </a:rPr>
              <a:t>transformer</a:t>
            </a:r>
            <a:endParaRPr sz="1800" b="0" i="0" u="none" strike="noStrike" cap="none">
              <a:solidFill>
                <a:srgbClr val="000000"/>
              </a:solidFill>
              <a:latin typeface="Calibri"/>
              <a:ea typeface="Calibri"/>
              <a:cs typeface="Calibri"/>
              <a:sym typeface="Calibri"/>
            </a:endParaRPr>
          </a:p>
        </p:txBody>
      </p:sp>
      <p:pic>
        <p:nvPicPr>
          <p:cNvPr id="227" name="Google Shape;227;p6"/>
          <p:cNvPicPr preferRelativeResize="0"/>
          <p:nvPr/>
        </p:nvPicPr>
        <p:blipFill rotWithShape="1">
          <a:blip r:embed="rId7">
            <a:alphaModFix/>
          </a:blip>
          <a:srcRect/>
          <a:stretch/>
        </p:blipFill>
        <p:spPr>
          <a:xfrm>
            <a:off x="1261434" y="4939611"/>
            <a:ext cx="4453996" cy="2336635"/>
          </a:xfrm>
          <a:prstGeom prst="rect">
            <a:avLst/>
          </a:prstGeom>
          <a:noFill/>
          <a:ln>
            <a:noFill/>
          </a:ln>
        </p:spPr>
      </p:pic>
      <p:pic>
        <p:nvPicPr>
          <p:cNvPr id="228" name="Google Shape;228;p6"/>
          <p:cNvPicPr preferRelativeResize="0"/>
          <p:nvPr/>
        </p:nvPicPr>
        <p:blipFill rotWithShape="1">
          <a:blip r:embed="rId8">
            <a:alphaModFix/>
          </a:blip>
          <a:srcRect l="10047" t="10060" r="59228" b="29404"/>
          <a:stretch/>
        </p:blipFill>
        <p:spPr>
          <a:xfrm>
            <a:off x="7472485" y="4273059"/>
            <a:ext cx="3271715" cy="3711105"/>
          </a:xfrm>
          <a:prstGeom prst="rect">
            <a:avLst/>
          </a:prstGeom>
          <a:noFill/>
          <a:ln>
            <a:noFill/>
          </a:ln>
        </p:spPr>
      </p:pic>
      <p:pic>
        <p:nvPicPr>
          <p:cNvPr id="229" name="Google Shape;229;p6"/>
          <p:cNvPicPr preferRelativeResize="0"/>
          <p:nvPr/>
        </p:nvPicPr>
        <p:blipFill rotWithShape="1">
          <a:blip r:embed="rId8">
            <a:alphaModFix/>
          </a:blip>
          <a:srcRect l="53166" t="6691" r="5002" b="15906"/>
          <a:stretch/>
        </p:blipFill>
        <p:spPr>
          <a:xfrm>
            <a:off x="12945377" y="4326996"/>
            <a:ext cx="3718770" cy="3961486"/>
          </a:xfrm>
          <a:prstGeom prst="rect">
            <a:avLst/>
          </a:prstGeom>
          <a:noFill/>
          <a:ln>
            <a:noFill/>
          </a:ln>
        </p:spPr>
      </p:pic>
      <p:sp>
        <p:nvSpPr>
          <p:cNvPr id="230" name="Google Shape;230;p6"/>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234"/>
        <p:cNvGrpSpPr/>
        <p:nvPr/>
      </p:nvGrpSpPr>
      <p:grpSpPr>
        <a:xfrm>
          <a:off x="0" y="0"/>
          <a:ext cx="0" cy="0"/>
          <a:chOff x="0" y="0"/>
          <a:chExt cx="0" cy="0"/>
        </a:xfrm>
      </p:grpSpPr>
      <p:sp>
        <p:nvSpPr>
          <p:cNvPr id="235" name="Google Shape;235;p7"/>
          <p:cNvSpPr txBox="1"/>
          <p:nvPr/>
        </p:nvSpPr>
        <p:spPr>
          <a:xfrm>
            <a:off x="1379790" y="1906257"/>
            <a:ext cx="112731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chemeClr val="lt1"/>
                </a:solidFill>
                <a:latin typeface="Arial"/>
                <a:ea typeface="Arial"/>
                <a:cs typeface="Arial"/>
                <a:sym typeface="Arial"/>
              </a:rPr>
              <a:t>Transformer </a:t>
            </a:r>
            <a:endParaRPr sz="1800">
              <a:solidFill>
                <a:schemeClr val="lt1"/>
              </a:solidFill>
              <a:latin typeface="Calibri"/>
              <a:ea typeface="Calibri"/>
              <a:cs typeface="Calibri"/>
              <a:sym typeface="Calibri"/>
            </a:endParaRPr>
          </a:p>
        </p:txBody>
      </p:sp>
      <p:sp>
        <p:nvSpPr>
          <p:cNvPr id="236" name="Google Shape;236;p7"/>
          <p:cNvSpPr txBox="1"/>
          <p:nvPr/>
        </p:nvSpPr>
        <p:spPr>
          <a:xfrm>
            <a:off x="1379790" y="3137448"/>
            <a:ext cx="11726610"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dirty="0" err="1">
                <a:solidFill>
                  <a:schemeClr val="lt1"/>
                </a:solidFill>
                <a:latin typeface="나눔고딕" panose="020D0604000000000000" pitchFamily="50" charset="-127"/>
                <a:ea typeface="나눔고딕" panose="020D0604000000000000" pitchFamily="50" charset="-127"/>
                <a:sym typeface="Arial"/>
              </a:rPr>
              <a:t>상대적으로</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적은</a:t>
            </a:r>
            <a:r>
              <a:rPr lang="en-US" sz="2500" dirty="0">
                <a:solidFill>
                  <a:schemeClr val="lt1"/>
                </a:solidFill>
                <a:latin typeface="나눔고딕" panose="020D0604000000000000" pitchFamily="50" charset="-127"/>
                <a:ea typeface="나눔고딕" panose="020D0604000000000000" pitchFamily="50" charset="-127"/>
                <a:sym typeface="Arial"/>
              </a:rPr>
              <a:t> Training </a:t>
            </a:r>
            <a:r>
              <a:rPr lang="en-US" sz="2500" dirty="0" err="1">
                <a:solidFill>
                  <a:schemeClr val="lt1"/>
                </a:solidFill>
                <a:latin typeface="나눔고딕" panose="020D0604000000000000" pitchFamily="50" charset="-127"/>
                <a:ea typeface="나눔고딕" panose="020D0604000000000000" pitchFamily="50" charset="-127"/>
                <a:sym typeface="Arial"/>
              </a:rPr>
              <a:t>Cost로</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우수한</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성능</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심지어</a:t>
            </a:r>
            <a:r>
              <a:rPr lang="en-US" sz="2500" dirty="0">
                <a:solidFill>
                  <a:schemeClr val="lt1"/>
                </a:solidFill>
                <a:latin typeface="나눔고딕" panose="020D0604000000000000" pitchFamily="50" charset="-127"/>
                <a:ea typeface="나눔고딕" panose="020D0604000000000000" pitchFamily="50" charset="-127"/>
                <a:sym typeface="Arial"/>
              </a:rPr>
              <a:t> Ensemble </a:t>
            </a:r>
            <a:r>
              <a:rPr lang="en-US" sz="2500" dirty="0" err="1">
                <a:solidFill>
                  <a:schemeClr val="lt1"/>
                </a:solidFill>
                <a:latin typeface="나눔고딕" panose="020D0604000000000000" pitchFamily="50" charset="-127"/>
                <a:ea typeface="나눔고딕" panose="020D0604000000000000" pitchFamily="50" charset="-127"/>
                <a:sym typeface="Arial"/>
              </a:rPr>
              <a:t>모델보다</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우수</a:t>
            </a:r>
            <a:endParaRPr sz="1800" dirty="0">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237" name="Google Shape;237;p7"/>
          <p:cNvPicPr preferRelativeResize="0"/>
          <p:nvPr/>
        </p:nvPicPr>
        <p:blipFill rotWithShape="1">
          <a:blip r:embed="rId3">
            <a:alphaModFix/>
          </a:blip>
          <a:srcRect/>
          <a:stretch/>
        </p:blipFill>
        <p:spPr>
          <a:xfrm>
            <a:off x="7016375" y="1991385"/>
            <a:ext cx="238095" cy="238095"/>
          </a:xfrm>
          <a:prstGeom prst="rect">
            <a:avLst/>
          </a:prstGeom>
          <a:noFill/>
          <a:ln>
            <a:noFill/>
          </a:ln>
        </p:spPr>
      </p:pic>
      <p:pic>
        <p:nvPicPr>
          <p:cNvPr id="238" name="Google Shape;238;p7"/>
          <p:cNvPicPr preferRelativeResize="0"/>
          <p:nvPr/>
        </p:nvPicPr>
        <p:blipFill rotWithShape="1">
          <a:blip r:embed="rId4">
            <a:alphaModFix/>
          </a:blip>
          <a:srcRect/>
          <a:stretch/>
        </p:blipFill>
        <p:spPr>
          <a:xfrm>
            <a:off x="16521286" y="9482619"/>
            <a:ext cx="1514443" cy="493200"/>
          </a:xfrm>
          <a:prstGeom prst="rect">
            <a:avLst/>
          </a:prstGeom>
          <a:noFill/>
          <a:ln>
            <a:noFill/>
          </a:ln>
        </p:spPr>
      </p:pic>
      <p:sp>
        <p:nvSpPr>
          <p:cNvPr id="239" name="Google Shape;239;p7"/>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transformer </a:t>
            </a:r>
            <a:r>
              <a:rPr lang="en-US" sz="1600" dirty="0" err="1">
                <a:solidFill>
                  <a:schemeClr val="lt1"/>
                </a:solidFill>
                <a:latin typeface="나눔고딕" panose="020D0604000000000000" pitchFamily="50" charset="-127"/>
                <a:ea typeface="나눔고딕" panose="020D0604000000000000" pitchFamily="50" charset="-127"/>
                <a:sym typeface="Arial"/>
              </a:rPr>
              <a:t>성능</a:t>
            </a:r>
            <a:endParaRPr sz="1800" dirty="0">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240" name="Google Shape;240;p7"/>
          <p:cNvPicPr preferRelativeResize="0"/>
          <p:nvPr/>
        </p:nvPicPr>
        <p:blipFill rotWithShape="1">
          <a:blip r:embed="rId5">
            <a:alphaModFix/>
          </a:blip>
          <a:srcRect/>
          <a:stretch/>
        </p:blipFill>
        <p:spPr>
          <a:xfrm>
            <a:off x="3775995" y="4310577"/>
            <a:ext cx="10736010" cy="4723844"/>
          </a:xfrm>
          <a:prstGeom prst="rect">
            <a:avLst/>
          </a:prstGeom>
          <a:noFill/>
          <a:ln>
            <a:noFill/>
          </a:ln>
        </p:spPr>
      </p:pic>
      <p:sp>
        <p:nvSpPr>
          <p:cNvPr id="241" name="Google Shape;241;p7"/>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245"/>
        <p:cNvGrpSpPr/>
        <p:nvPr/>
      </p:nvGrpSpPr>
      <p:grpSpPr>
        <a:xfrm>
          <a:off x="0" y="0"/>
          <a:ext cx="0" cy="0"/>
          <a:chOff x="0" y="0"/>
          <a:chExt cx="0" cy="0"/>
        </a:xfrm>
      </p:grpSpPr>
      <p:sp>
        <p:nvSpPr>
          <p:cNvPr id="246" name="Google Shape;246;p8"/>
          <p:cNvSpPr txBox="1"/>
          <p:nvPr/>
        </p:nvSpPr>
        <p:spPr>
          <a:xfrm>
            <a:off x="1379790" y="1906257"/>
            <a:ext cx="112731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chemeClr val="lt1"/>
                </a:solidFill>
                <a:latin typeface="Arial"/>
                <a:ea typeface="Arial"/>
                <a:cs typeface="Arial"/>
                <a:sym typeface="Arial"/>
              </a:rPr>
              <a:t>Transformer </a:t>
            </a:r>
            <a:endParaRPr sz="1800">
              <a:solidFill>
                <a:schemeClr val="lt1"/>
              </a:solidFill>
              <a:latin typeface="Calibri"/>
              <a:ea typeface="Calibri"/>
              <a:cs typeface="Calibri"/>
              <a:sym typeface="Calibri"/>
            </a:endParaRPr>
          </a:p>
        </p:txBody>
      </p:sp>
      <p:sp>
        <p:nvSpPr>
          <p:cNvPr id="247" name="Google Shape;247;p8"/>
          <p:cNvSpPr txBox="1"/>
          <p:nvPr/>
        </p:nvSpPr>
        <p:spPr>
          <a:xfrm>
            <a:off x="1379790" y="3137448"/>
            <a:ext cx="15141496" cy="86177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dirty="0">
                <a:solidFill>
                  <a:schemeClr val="lt1"/>
                </a:solidFill>
                <a:latin typeface="나눔고딕" panose="020D0604000000000000" pitchFamily="50" charset="-127"/>
                <a:ea typeface="나눔고딕" panose="020D0604000000000000" pitchFamily="50" charset="-127"/>
                <a:sym typeface="Arial"/>
              </a:rPr>
              <a:t>Single </a:t>
            </a:r>
            <a:r>
              <a:rPr lang="en-US" sz="2500" dirty="0" err="1">
                <a:solidFill>
                  <a:schemeClr val="lt1"/>
                </a:solidFill>
                <a:latin typeface="나눔고딕" panose="020D0604000000000000" pitchFamily="50" charset="-127"/>
                <a:ea typeface="나눔고딕" panose="020D0604000000000000" pitchFamily="50" charset="-127"/>
                <a:sym typeface="Arial"/>
              </a:rPr>
              <a:t>head나</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너무</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많은</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head는</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성능이</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저하된다</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dimension을</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줄이면</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품질이</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저하된다</a:t>
            </a:r>
            <a:r>
              <a:rPr lang="en-US" sz="2500" dirty="0">
                <a:solidFill>
                  <a:schemeClr val="lt1"/>
                </a:solidFill>
                <a:latin typeface="나눔고딕" panose="020D0604000000000000" pitchFamily="50" charset="-127"/>
                <a:ea typeface="나눔고딕" panose="020D0604000000000000" pitchFamily="50" charset="-127"/>
                <a:sym typeface="Arial"/>
              </a:rPr>
              <a:t>.</a:t>
            </a:r>
            <a:endParaRPr dirty="0">
              <a:solidFill>
                <a:schemeClr val="lt1"/>
              </a:solidFill>
              <a:latin typeface="나눔고딕" panose="020D0604000000000000" pitchFamily="50" charset="-127"/>
              <a:ea typeface="나눔고딕" panose="020D0604000000000000" pitchFamily="50" charset="-127"/>
            </a:endParaRPr>
          </a:p>
          <a:p>
            <a:pPr marL="0" marR="0" lvl="0" indent="0" algn="l" rtl="0">
              <a:spcBef>
                <a:spcPts val="0"/>
              </a:spcBef>
              <a:spcAft>
                <a:spcPts val="0"/>
              </a:spcAft>
              <a:buNone/>
            </a:pPr>
            <a:r>
              <a:rPr lang="en-US" sz="2500" dirty="0" err="1">
                <a:solidFill>
                  <a:schemeClr val="lt1"/>
                </a:solidFill>
                <a:latin typeface="나눔고딕" panose="020D0604000000000000" pitchFamily="50" charset="-127"/>
                <a:ea typeface="나눔고딕" panose="020D0604000000000000" pitchFamily="50" charset="-127"/>
                <a:sym typeface="Arial"/>
              </a:rPr>
              <a:t>model이</a:t>
            </a:r>
            <a:r>
              <a:rPr lang="en-US" sz="2500" dirty="0">
                <a:solidFill>
                  <a:schemeClr val="lt1"/>
                </a:solidFill>
                <a:latin typeface="나눔고딕" panose="020D0604000000000000" pitchFamily="50" charset="-127"/>
                <a:ea typeface="나눔고딕" panose="020D0604000000000000" pitchFamily="50" charset="-127"/>
                <a:sym typeface="Arial"/>
              </a:rPr>
              <a:t> 더 클 </a:t>
            </a:r>
            <a:r>
              <a:rPr lang="en-US" sz="2500" dirty="0" err="1">
                <a:solidFill>
                  <a:schemeClr val="lt1"/>
                </a:solidFill>
                <a:latin typeface="나눔고딕" panose="020D0604000000000000" pitchFamily="50" charset="-127"/>
                <a:ea typeface="나눔고딕" panose="020D0604000000000000" pitchFamily="50" charset="-127"/>
                <a:sym typeface="Arial"/>
              </a:rPr>
              <a:t>수록</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성능이</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좋다</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과적합</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방지가</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성능에</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좋다</a:t>
            </a:r>
            <a:r>
              <a:rPr lang="en-US" sz="2500" dirty="0">
                <a:solidFill>
                  <a:schemeClr val="lt1"/>
                </a:solidFill>
                <a:latin typeface="나눔고딕" panose="020D0604000000000000" pitchFamily="50" charset="-127"/>
                <a:ea typeface="나눔고딕" panose="020D0604000000000000" pitchFamily="50" charset="-127"/>
                <a:sym typeface="Arial"/>
              </a:rPr>
              <a:t>.</a:t>
            </a:r>
            <a:endParaRPr sz="1800" dirty="0">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248" name="Google Shape;248;p8"/>
          <p:cNvPicPr preferRelativeResize="0"/>
          <p:nvPr/>
        </p:nvPicPr>
        <p:blipFill rotWithShape="1">
          <a:blip r:embed="rId3">
            <a:alphaModFix/>
          </a:blip>
          <a:srcRect/>
          <a:stretch/>
        </p:blipFill>
        <p:spPr>
          <a:xfrm>
            <a:off x="7016375" y="1991385"/>
            <a:ext cx="238095" cy="238095"/>
          </a:xfrm>
          <a:prstGeom prst="rect">
            <a:avLst/>
          </a:prstGeom>
          <a:noFill/>
          <a:ln>
            <a:noFill/>
          </a:ln>
        </p:spPr>
      </p:pic>
      <p:pic>
        <p:nvPicPr>
          <p:cNvPr id="249" name="Google Shape;249;p8"/>
          <p:cNvPicPr preferRelativeResize="0"/>
          <p:nvPr/>
        </p:nvPicPr>
        <p:blipFill rotWithShape="1">
          <a:blip r:embed="rId4">
            <a:alphaModFix/>
          </a:blip>
          <a:srcRect/>
          <a:stretch/>
        </p:blipFill>
        <p:spPr>
          <a:xfrm>
            <a:off x="16521286" y="9482619"/>
            <a:ext cx="1514443" cy="493200"/>
          </a:xfrm>
          <a:prstGeom prst="rect">
            <a:avLst/>
          </a:prstGeom>
          <a:noFill/>
          <a:ln>
            <a:noFill/>
          </a:ln>
        </p:spPr>
      </p:pic>
      <p:pic>
        <p:nvPicPr>
          <p:cNvPr id="250" name="Google Shape;250;p8"/>
          <p:cNvPicPr preferRelativeResize="0"/>
          <p:nvPr/>
        </p:nvPicPr>
        <p:blipFill rotWithShape="1">
          <a:blip r:embed="rId5">
            <a:alphaModFix/>
          </a:blip>
          <a:srcRect/>
          <a:stretch/>
        </p:blipFill>
        <p:spPr>
          <a:xfrm>
            <a:off x="5486399" y="4076700"/>
            <a:ext cx="7143863" cy="5600789"/>
          </a:xfrm>
          <a:prstGeom prst="rect">
            <a:avLst/>
          </a:prstGeom>
          <a:noFill/>
          <a:ln>
            <a:noFill/>
          </a:ln>
        </p:spPr>
      </p:pic>
      <p:sp>
        <p:nvSpPr>
          <p:cNvPr id="251" name="Google Shape;251;p8"/>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a:solidFill>
                  <a:schemeClr val="lt1"/>
                </a:solidFill>
                <a:latin typeface="나눔고딕" panose="020D0604000000000000" pitchFamily="50" charset="-127"/>
                <a:ea typeface="나눔고딕" panose="020D0604000000000000" pitchFamily="50" charset="-127"/>
                <a:sym typeface="Arial"/>
              </a:rPr>
              <a:t>transformer 성능</a:t>
            </a:r>
            <a:endParaRPr sz="1800">
              <a:solidFill>
                <a:schemeClr val="lt1"/>
              </a:solidFill>
              <a:latin typeface="나눔고딕" panose="020D0604000000000000" pitchFamily="50" charset="-127"/>
              <a:ea typeface="나눔고딕" panose="020D0604000000000000" pitchFamily="50" charset="-127"/>
              <a:cs typeface="Calibri"/>
              <a:sym typeface="Calibri"/>
            </a:endParaRPr>
          </a:p>
        </p:txBody>
      </p:sp>
      <p:sp>
        <p:nvSpPr>
          <p:cNvPr id="252" name="Google Shape;252;p8"/>
          <p:cNvSpPr txBox="1"/>
          <p:nvPr/>
        </p:nvSpPr>
        <p:spPr>
          <a:xfrm>
            <a:off x="15100815" y="601069"/>
            <a:ext cx="2274300" cy="5850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E5495"/>
        </a:solidFill>
        <a:effectLst/>
      </p:bgPr>
    </p:bg>
    <p:spTree>
      <p:nvGrpSpPr>
        <p:cNvPr id="1" name="Shape 256"/>
        <p:cNvGrpSpPr/>
        <p:nvPr/>
      </p:nvGrpSpPr>
      <p:grpSpPr>
        <a:xfrm>
          <a:off x="0" y="0"/>
          <a:ext cx="0" cy="0"/>
          <a:chOff x="0" y="0"/>
          <a:chExt cx="0" cy="0"/>
        </a:xfrm>
      </p:grpSpPr>
      <p:sp>
        <p:nvSpPr>
          <p:cNvPr id="257" name="Google Shape;257;p9"/>
          <p:cNvSpPr txBox="1"/>
          <p:nvPr/>
        </p:nvSpPr>
        <p:spPr>
          <a:xfrm>
            <a:off x="1379790" y="1906257"/>
            <a:ext cx="11273100" cy="1262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600" b="1">
                <a:solidFill>
                  <a:schemeClr val="lt1"/>
                </a:solidFill>
                <a:latin typeface="Arial"/>
                <a:ea typeface="Arial"/>
                <a:cs typeface="Arial"/>
                <a:sym typeface="Arial"/>
              </a:rPr>
              <a:t>Transformer </a:t>
            </a:r>
            <a:endParaRPr sz="1800">
              <a:solidFill>
                <a:schemeClr val="lt1"/>
              </a:solidFill>
              <a:latin typeface="Calibri"/>
              <a:ea typeface="Calibri"/>
              <a:cs typeface="Calibri"/>
              <a:sym typeface="Calibri"/>
            </a:endParaRPr>
          </a:p>
        </p:txBody>
      </p:sp>
      <p:sp>
        <p:nvSpPr>
          <p:cNvPr id="258" name="Google Shape;258;p9"/>
          <p:cNvSpPr txBox="1"/>
          <p:nvPr/>
        </p:nvSpPr>
        <p:spPr>
          <a:xfrm>
            <a:off x="1379790" y="3137448"/>
            <a:ext cx="15141496"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dirty="0" err="1">
                <a:solidFill>
                  <a:schemeClr val="lt1"/>
                </a:solidFill>
                <a:latin typeface="나눔고딕" panose="020D0604000000000000" pitchFamily="50" charset="-127"/>
                <a:ea typeface="나눔고딕" panose="020D0604000000000000" pitchFamily="50" charset="-127"/>
                <a:sym typeface="Arial"/>
              </a:rPr>
              <a:t>새로운</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task에</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대한</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특별한</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구조</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변경</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없이</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좋은</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성능을</a:t>
            </a:r>
            <a:r>
              <a:rPr lang="en-US" sz="2500" dirty="0">
                <a:solidFill>
                  <a:schemeClr val="lt1"/>
                </a:solidFill>
                <a:latin typeface="나눔고딕" panose="020D0604000000000000" pitchFamily="50" charset="-127"/>
                <a:ea typeface="나눔고딕" panose="020D0604000000000000" pitchFamily="50" charset="-127"/>
                <a:sym typeface="Arial"/>
              </a:rPr>
              <a:t> </a:t>
            </a:r>
            <a:r>
              <a:rPr lang="en-US" sz="2500" dirty="0" err="1">
                <a:solidFill>
                  <a:schemeClr val="lt1"/>
                </a:solidFill>
                <a:latin typeface="나눔고딕" panose="020D0604000000000000" pitchFamily="50" charset="-127"/>
                <a:ea typeface="나눔고딕" panose="020D0604000000000000" pitchFamily="50" charset="-127"/>
                <a:sym typeface="Arial"/>
              </a:rPr>
              <a:t>얻음</a:t>
            </a:r>
            <a:endParaRPr sz="1800" dirty="0">
              <a:solidFill>
                <a:schemeClr val="lt1"/>
              </a:solidFill>
              <a:latin typeface="나눔고딕" panose="020D0604000000000000" pitchFamily="50" charset="-127"/>
              <a:ea typeface="나눔고딕" panose="020D0604000000000000" pitchFamily="50" charset="-127"/>
              <a:cs typeface="Calibri"/>
              <a:sym typeface="Calibri"/>
            </a:endParaRPr>
          </a:p>
        </p:txBody>
      </p:sp>
      <p:pic>
        <p:nvPicPr>
          <p:cNvPr id="259" name="Google Shape;259;p9"/>
          <p:cNvPicPr preferRelativeResize="0"/>
          <p:nvPr/>
        </p:nvPicPr>
        <p:blipFill rotWithShape="1">
          <a:blip r:embed="rId3">
            <a:alphaModFix/>
          </a:blip>
          <a:srcRect/>
          <a:stretch/>
        </p:blipFill>
        <p:spPr>
          <a:xfrm>
            <a:off x="7016375" y="1991385"/>
            <a:ext cx="238095" cy="238095"/>
          </a:xfrm>
          <a:prstGeom prst="rect">
            <a:avLst/>
          </a:prstGeom>
          <a:noFill/>
          <a:ln>
            <a:noFill/>
          </a:ln>
        </p:spPr>
      </p:pic>
      <p:pic>
        <p:nvPicPr>
          <p:cNvPr id="260" name="Google Shape;260;p9"/>
          <p:cNvPicPr preferRelativeResize="0"/>
          <p:nvPr/>
        </p:nvPicPr>
        <p:blipFill rotWithShape="1">
          <a:blip r:embed="rId4">
            <a:alphaModFix/>
          </a:blip>
          <a:srcRect/>
          <a:stretch/>
        </p:blipFill>
        <p:spPr>
          <a:xfrm>
            <a:off x="16521286" y="9482619"/>
            <a:ext cx="1514443" cy="493200"/>
          </a:xfrm>
          <a:prstGeom prst="rect">
            <a:avLst/>
          </a:prstGeom>
          <a:noFill/>
          <a:ln>
            <a:noFill/>
          </a:ln>
        </p:spPr>
      </p:pic>
      <p:pic>
        <p:nvPicPr>
          <p:cNvPr id="261" name="Google Shape;261;p9"/>
          <p:cNvPicPr preferRelativeResize="0"/>
          <p:nvPr/>
        </p:nvPicPr>
        <p:blipFill rotWithShape="1">
          <a:blip r:embed="rId5">
            <a:alphaModFix/>
          </a:blip>
          <a:srcRect/>
          <a:stretch/>
        </p:blipFill>
        <p:spPr>
          <a:xfrm>
            <a:off x="3090333" y="3962477"/>
            <a:ext cx="12107333" cy="5448300"/>
          </a:xfrm>
          <a:prstGeom prst="rect">
            <a:avLst/>
          </a:prstGeom>
          <a:noFill/>
          <a:ln>
            <a:noFill/>
          </a:ln>
        </p:spPr>
      </p:pic>
      <p:sp>
        <p:nvSpPr>
          <p:cNvPr id="262" name="Google Shape;262;p9"/>
          <p:cNvSpPr txBox="1"/>
          <p:nvPr/>
        </p:nvSpPr>
        <p:spPr>
          <a:xfrm>
            <a:off x="1379790" y="897651"/>
            <a:ext cx="791956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transformer </a:t>
            </a:r>
            <a:r>
              <a:rPr lang="en-US" sz="1600" dirty="0" err="1">
                <a:solidFill>
                  <a:schemeClr val="lt1"/>
                </a:solidFill>
                <a:latin typeface="나눔고딕" panose="020D0604000000000000" pitchFamily="50" charset="-127"/>
                <a:ea typeface="나눔고딕" panose="020D0604000000000000" pitchFamily="50" charset="-127"/>
                <a:sym typeface="Arial"/>
              </a:rPr>
              <a:t>성능</a:t>
            </a:r>
            <a:endParaRPr sz="1800" dirty="0">
              <a:solidFill>
                <a:schemeClr val="lt1"/>
              </a:solidFill>
              <a:latin typeface="나눔고딕" panose="020D0604000000000000" pitchFamily="50" charset="-127"/>
              <a:ea typeface="나눔고딕" panose="020D0604000000000000" pitchFamily="50" charset="-127"/>
              <a:cs typeface="Calibri"/>
              <a:sym typeface="Calibri"/>
            </a:endParaRPr>
          </a:p>
        </p:txBody>
      </p:sp>
      <p:sp>
        <p:nvSpPr>
          <p:cNvPr id="263" name="Google Shape;263;p9"/>
          <p:cNvSpPr txBox="1"/>
          <p:nvPr/>
        </p:nvSpPr>
        <p:spPr>
          <a:xfrm>
            <a:off x="15100815" y="601069"/>
            <a:ext cx="2274300" cy="58473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23기 </a:t>
            </a:r>
            <a:r>
              <a:rPr lang="en-US" sz="1600" dirty="0" err="1">
                <a:solidFill>
                  <a:schemeClr val="lt1"/>
                </a:solidFill>
                <a:latin typeface="나눔고딕" panose="020D0604000000000000" pitchFamily="50" charset="-127"/>
                <a:ea typeface="나눔고딕" panose="020D0604000000000000" pitchFamily="50" charset="-127"/>
                <a:sym typeface="Arial"/>
              </a:rPr>
              <a:t>분석</a:t>
            </a:r>
            <a:r>
              <a:rPr lang="en-US" sz="1600" dirty="0">
                <a:solidFill>
                  <a:schemeClr val="lt1"/>
                </a:solidFill>
                <a:latin typeface="나눔고딕" panose="020D0604000000000000" pitchFamily="50" charset="-127"/>
                <a:ea typeface="나눔고딕" panose="020D0604000000000000" pitchFamily="50" charset="-127"/>
                <a:sym typeface="Arial"/>
              </a:rPr>
              <a:t> </a:t>
            </a:r>
          </a:p>
          <a:p>
            <a:pPr marL="0" marR="0" lvl="0" indent="0" algn="r" rtl="0">
              <a:spcBef>
                <a:spcPts val="0"/>
              </a:spcBef>
              <a:spcAft>
                <a:spcPts val="0"/>
              </a:spcAft>
              <a:buNone/>
            </a:pPr>
            <a:r>
              <a:rPr lang="en-US" sz="1600" dirty="0">
                <a:solidFill>
                  <a:schemeClr val="lt1"/>
                </a:solidFill>
                <a:latin typeface="나눔고딕" panose="020D0604000000000000" pitchFamily="50" charset="-127"/>
                <a:ea typeface="나눔고딕" panose="020D0604000000000000" pitchFamily="50" charset="-127"/>
                <a:sym typeface="Arial"/>
              </a:rPr>
              <a:t>미니프로젝트1</a:t>
            </a:r>
            <a:endParaRPr sz="1800" dirty="0">
              <a:solidFill>
                <a:schemeClr val="lt1"/>
              </a:solidFill>
              <a:latin typeface="나눔고딕" panose="020D0604000000000000" pitchFamily="50" charset="-127"/>
              <a:ea typeface="나눔고딕" panose="020D0604000000000000" pitchFamily="50" charset="-127"/>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2388</Words>
  <Application>Microsoft Office PowerPoint</Application>
  <PresentationFormat>사용자 지정</PresentationFormat>
  <Paragraphs>470</Paragraphs>
  <Slides>40</Slides>
  <Notes>40</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40</vt:i4>
      </vt:variant>
    </vt:vector>
  </HeadingPairs>
  <TitlesOfParts>
    <vt:vector size="45" baseType="lpstr">
      <vt:lpstr>나눔고딕</vt:lpstr>
      <vt:lpstr>Malgun Gothic</vt:lpstr>
      <vt:lpstr>Arial</vt:lpstr>
      <vt:lpstr>Calibri</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officegen</dc:creator>
  <cp:lastModifiedBy>예린 성</cp:lastModifiedBy>
  <cp:revision>18</cp:revision>
  <dcterms:created xsi:type="dcterms:W3CDTF">2022-11-24T16:19:37Z</dcterms:created>
  <dcterms:modified xsi:type="dcterms:W3CDTF">2024-08-28T16:55:47Z</dcterms:modified>
</cp:coreProperties>
</file>